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17"/>
  </p:notesMasterIdLst>
  <p:sldIdLst>
    <p:sldId id="256" r:id="rId2"/>
    <p:sldId id="508" r:id="rId3"/>
    <p:sldId id="435" r:id="rId4"/>
    <p:sldId id="509" r:id="rId5"/>
    <p:sldId id="258" r:id="rId6"/>
    <p:sldId id="259" r:id="rId7"/>
    <p:sldId id="281" r:id="rId8"/>
    <p:sldId id="286" r:id="rId9"/>
    <p:sldId id="282" r:id="rId10"/>
    <p:sldId id="307" r:id="rId11"/>
    <p:sldId id="510" r:id="rId12"/>
    <p:sldId id="459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468" r:id="rId21"/>
    <p:sldId id="486" r:id="rId22"/>
    <p:sldId id="469" r:id="rId23"/>
    <p:sldId id="487" r:id="rId24"/>
    <p:sldId id="412" r:id="rId25"/>
    <p:sldId id="512" r:id="rId26"/>
    <p:sldId id="513" r:id="rId27"/>
    <p:sldId id="488" r:id="rId28"/>
    <p:sldId id="489" r:id="rId29"/>
    <p:sldId id="490" r:id="rId30"/>
    <p:sldId id="491" r:id="rId31"/>
    <p:sldId id="492" r:id="rId32"/>
    <p:sldId id="493" r:id="rId33"/>
    <p:sldId id="422" r:id="rId34"/>
    <p:sldId id="425" r:id="rId35"/>
    <p:sldId id="494" r:id="rId36"/>
    <p:sldId id="420" r:id="rId37"/>
    <p:sldId id="380" r:id="rId38"/>
    <p:sldId id="319" r:id="rId39"/>
    <p:sldId id="495" r:id="rId40"/>
    <p:sldId id="496" r:id="rId41"/>
    <p:sldId id="511" r:id="rId42"/>
    <p:sldId id="497" r:id="rId43"/>
    <p:sldId id="367" r:id="rId44"/>
    <p:sldId id="498" r:id="rId45"/>
    <p:sldId id="619" r:id="rId46"/>
    <p:sldId id="621" r:id="rId47"/>
    <p:sldId id="627" r:id="rId48"/>
    <p:sldId id="499" r:id="rId49"/>
    <p:sldId id="300" r:id="rId50"/>
    <p:sldId id="500" r:id="rId51"/>
    <p:sldId id="308" r:id="rId52"/>
    <p:sldId id="312" r:id="rId53"/>
    <p:sldId id="310" r:id="rId54"/>
    <p:sldId id="311" r:id="rId55"/>
    <p:sldId id="313" r:id="rId56"/>
    <p:sldId id="501" r:id="rId57"/>
    <p:sldId id="502" r:id="rId58"/>
    <p:sldId id="503" r:id="rId59"/>
    <p:sldId id="314" r:id="rId60"/>
    <p:sldId id="403" r:id="rId61"/>
    <p:sldId id="315" r:id="rId62"/>
    <p:sldId id="316" r:id="rId63"/>
    <p:sldId id="317" r:id="rId64"/>
    <p:sldId id="318" r:id="rId65"/>
    <p:sldId id="668" r:id="rId66"/>
    <p:sldId id="387" r:id="rId67"/>
    <p:sldId id="331" r:id="rId68"/>
    <p:sldId id="334" r:id="rId69"/>
    <p:sldId id="333" r:id="rId70"/>
    <p:sldId id="336" r:id="rId71"/>
    <p:sldId id="667" r:id="rId72"/>
    <p:sldId id="335" r:id="rId73"/>
    <p:sldId id="330" r:id="rId74"/>
    <p:sldId id="269" r:id="rId75"/>
    <p:sldId id="270" r:id="rId76"/>
    <p:sldId id="388" r:id="rId77"/>
    <p:sldId id="320" r:id="rId78"/>
    <p:sldId id="261" r:id="rId79"/>
    <p:sldId id="389" r:id="rId80"/>
    <p:sldId id="390" r:id="rId81"/>
    <p:sldId id="302" r:id="rId82"/>
    <p:sldId id="301" r:id="rId83"/>
    <p:sldId id="322" r:id="rId84"/>
    <p:sldId id="321" r:id="rId85"/>
    <p:sldId id="323" r:id="rId86"/>
    <p:sldId id="324" r:id="rId87"/>
    <p:sldId id="295" r:id="rId88"/>
    <p:sldId id="284" r:id="rId89"/>
    <p:sldId id="283" r:id="rId90"/>
    <p:sldId id="398" r:id="rId91"/>
    <p:sldId id="396" r:id="rId92"/>
    <p:sldId id="399" r:id="rId93"/>
    <p:sldId id="397" r:id="rId94"/>
    <p:sldId id="400" r:id="rId95"/>
    <p:sldId id="325" r:id="rId96"/>
    <p:sldId id="326" r:id="rId97"/>
    <p:sldId id="327" r:id="rId98"/>
    <p:sldId id="372" r:id="rId99"/>
    <p:sldId id="368" r:id="rId100"/>
    <p:sldId id="370" r:id="rId101"/>
    <p:sldId id="374" r:id="rId102"/>
    <p:sldId id="328" r:id="rId103"/>
    <p:sldId id="329" r:id="rId104"/>
    <p:sldId id="401" r:id="rId105"/>
    <p:sldId id="338" r:id="rId106"/>
    <p:sldId id="340" r:id="rId107"/>
    <p:sldId id="341" r:id="rId108"/>
    <p:sldId id="342" r:id="rId109"/>
    <p:sldId id="343" r:id="rId110"/>
    <p:sldId id="404" r:id="rId111"/>
    <p:sldId id="429" r:id="rId112"/>
    <p:sldId id="355" r:id="rId113"/>
    <p:sldId id="356" r:id="rId114"/>
    <p:sldId id="449" r:id="rId115"/>
    <p:sldId id="358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istoria y evolución" id="{AA124807-4163-4A35-A8EE-F8F9469DBE6F}">
          <p14:sldIdLst>
            <p14:sldId id="256"/>
            <p14:sldId id="508"/>
            <p14:sldId id="435"/>
          </p14:sldIdLst>
        </p14:section>
        <p14:section name="history" id="{5DC95E65-7528-4E85-9ACD-DB247A218F71}">
          <p14:sldIdLst>
            <p14:sldId id="509"/>
            <p14:sldId id="258"/>
            <p14:sldId id="259"/>
            <p14:sldId id="281"/>
            <p14:sldId id="286"/>
            <p14:sldId id="282"/>
            <p14:sldId id="307"/>
          </p14:sldIdLst>
        </p14:section>
        <p14:section name="ECCA" id="{930149C1-B941-44E9-AEBF-27DE34B39B66}">
          <p14:sldIdLst>
            <p14:sldId id="510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8"/>
            <p14:sldId id="486"/>
            <p14:sldId id="469"/>
            <p14:sldId id="487"/>
            <p14:sldId id="412"/>
            <p14:sldId id="512"/>
            <p14:sldId id="513"/>
            <p14:sldId id="488"/>
            <p14:sldId id="489"/>
            <p14:sldId id="490"/>
            <p14:sldId id="491"/>
            <p14:sldId id="492"/>
            <p14:sldId id="493"/>
            <p14:sldId id="422"/>
            <p14:sldId id="425"/>
            <p14:sldId id="494"/>
            <p14:sldId id="420"/>
            <p14:sldId id="380"/>
            <p14:sldId id="319"/>
            <p14:sldId id="495"/>
          </p14:sldIdLst>
        </p14:section>
        <p14:section name="RoB" id="{F557C64D-2DBB-4CD3-A99B-795426BA85DA}">
          <p14:sldIdLst>
            <p14:sldId id="496"/>
            <p14:sldId id="511"/>
            <p14:sldId id="497"/>
            <p14:sldId id="367"/>
            <p14:sldId id="498"/>
            <p14:sldId id="619"/>
            <p14:sldId id="621"/>
            <p14:sldId id="627"/>
            <p14:sldId id="499"/>
            <p14:sldId id="300"/>
            <p14:sldId id="500"/>
            <p14:sldId id="308"/>
            <p14:sldId id="312"/>
            <p14:sldId id="310"/>
            <p14:sldId id="311"/>
            <p14:sldId id="313"/>
            <p14:sldId id="501"/>
            <p14:sldId id="502"/>
            <p14:sldId id="503"/>
            <p14:sldId id="314"/>
            <p14:sldId id="403"/>
            <p14:sldId id="315"/>
            <p14:sldId id="316"/>
            <p14:sldId id="317"/>
            <p14:sldId id="318"/>
          </p14:sldIdLst>
        </p14:section>
        <p14:section name="RS_MA" id="{388444DF-638A-40DF-BE3A-3F33B8B8A58E}">
          <p14:sldIdLst>
            <p14:sldId id="668"/>
            <p14:sldId id="387"/>
            <p14:sldId id="331"/>
            <p14:sldId id="334"/>
            <p14:sldId id="333"/>
            <p14:sldId id="336"/>
            <p14:sldId id="667"/>
            <p14:sldId id="335"/>
            <p14:sldId id="330"/>
            <p14:sldId id="269"/>
            <p14:sldId id="270"/>
            <p14:sldId id="388"/>
            <p14:sldId id="320"/>
            <p14:sldId id="261"/>
            <p14:sldId id="389"/>
            <p14:sldId id="390"/>
            <p14:sldId id="302"/>
            <p14:sldId id="301"/>
            <p14:sldId id="322"/>
            <p14:sldId id="321"/>
            <p14:sldId id="323"/>
            <p14:sldId id="324"/>
            <p14:sldId id="295"/>
            <p14:sldId id="284"/>
            <p14:sldId id="283"/>
            <p14:sldId id="398"/>
            <p14:sldId id="396"/>
            <p14:sldId id="399"/>
            <p14:sldId id="397"/>
            <p14:sldId id="400"/>
            <p14:sldId id="325"/>
            <p14:sldId id="326"/>
            <p14:sldId id="327"/>
            <p14:sldId id="372"/>
            <p14:sldId id="368"/>
            <p14:sldId id="370"/>
            <p14:sldId id="374"/>
            <p14:sldId id="328"/>
            <p14:sldId id="329"/>
            <p14:sldId id="401"/>
            <p14:sldId id="338"/>
            <p14:sldId id="340"/>
            <p14:sldId id="341"/>
            <p14:sldId id="342"/>
            <p14:sldId id="343"/>
            <p14:sldId id="404"/>
            <p14:sldId id="429"/>
            <p14:sldId id="355"/>
            <p14:sldId id="356"/>
            <p14:sldId id="449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792" autoAdjust="0"/>
  </p:normalViewPr>
  <p:slideViewPr>
    <p:cSldViewPr snapToGrid="0">
      <p:cViewPr varScale="1">
        <p:scale>
          <a:sx n="85" d="100"/>
          <a:sy n="85" d="100"/>
        </p:scale>
        <p:origin x="1043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iello de Obeso, Santiago" userId="b4fc0b8e-1f0e-417a-8aad-015961d2398a" providerId="ADAL" clId="{15FCD4E0-1B21-4E67-AE50-83CDAB613735}"/>
    <pc:docChg chg="delSld modSld modSection">
      <pc:chgData name="Castiello de Obeso, Santiago" userId="b4fc0b8e-1f0e-417a-8aad-015961d2398a" providerId="ADAL" clId="{15FCD4E0-1B21-4E67-AE50-83CDAB613735}" dt="2024-11-30T16:34:57.354" v="46" actId="6549"/>
      <pc:docMkLst>
        <pc:docMk/>
      </pc:docMkLst>
      <pc:sldChg chg="modSp mod">
        <pc:chgData name="Castiello de Obeso, Santiago" userId="b4fc0b8e-1f0e-417a-8aad-015961d2398a" providerId="ADAL" clId="{15FCD4E0-1B21-4E67-AE50-83CDAB613735}" dt="2024-11-30T16:34:57.354" v="46" actId="6549"/>
        <pc:sldMkLst>
          <pc:docMk/>
          <pc:sldMk cId="3405084184" sldId="256"/>
        </pc:sldMkLst>
      </pc:sldChg>
      <pc:sldChg chg="addSp delSp modSp">
        <pc:chgData name="Castiello de Obeso, Santiago" userId="b4fc0b8e-1f0e-417a-8aad-015961d2398a" providerId="ADAL" clId="{15FCD4E0-1B21-4E67-AE50-83CDAB613735}" dt="2024-11-30T16:25:20.447" v="33"/>
        <pc:sldMkLst>
          <pc:docMk/>
          <pc:sldMk cId="982374875" sldId="422"/>
        </pc:sldMkLst>
      </pc:sldChg>
      <pc:sldChg chg="addSp delSp modSp">
        <pc:chgData name="Castiello de Obeso, Santiago" userId="b4fc0b8e-1f0e-417a-8aad-015961d2398a" providerId="ADAL" clId="{15FCD4E0-1B21-4E67-AE50-83CDAB613735}" dt="2024-11-30T16:25:29.971" v="35"/>
        <pc:sldMkLst>
          <pc:docMk/>
          <pc:sldMk cId="2276681227" sldId="425"/>
        </pc:sldMkLst>
      </pc:sldChg>
      <pc:sldChg chg="modSp mod">
        <pc:chgData name="Castiello de Obeso, Santiago" userId="b4fc0b8e-1f0e-417a-8aad-015961d2398a" providerId="ADAL" clId="{15FCD4E0-1B21-4E67-AE50-83CDAB613735}" dt="2024-11-30T16:24:51.672" v="27" actId="20577"/>
        <pc:sldMkLst>
          <pc:docMk/>
          <pc:sldMk cId="1454763722" sldId="490"/>
        </pc:sldMkLst>
      </pc:sldChg>
      <pc:sldChg chg="addSp delSp modSp">
        <pc:chgData name="Castiello de Obeso, Santiago" userId="b4fc0b8e-1f0e-417a-8aad-015961d2398a" providerId="ADAL" clId="{15FCD4E0-1B21-4E67-AE50-83CDAB613735}" dt="2024-11-30T16:24:59.587" v="29"/>
        <pc:sldMkLst>
          <pc:docMk/>
          <pc:sldMk cId="3040587865" sldId="491"/>
        </pc:sldMkLst>
      </pc:sldChg>
      <pc:sldChg chg="addSp delSp modSp">
        <pc:chgData name="Castiello de Obeso, Santiago" userId="b4fc0b8e-1f0e-417a-8aad-015961d2398a" providerId="ADAL" clId="{15FCD4E0-1B21-4E67-AE50-83CDAB613735}" dt="2024-11-30T16:25:15.275" v="31"/>
        <pc:sldMkLst>
          <pc:docMk/>
          <pc:sldMk cId="3133406166" sldId="493"/>
        </pc:sldMkLst>
      </pc:sldChg>
      <pc:sldChg chg="addSp delSp modSp">
        <pc:chgData name="Castiello de Obeso, Santiago" userId="b4fc0b8e-1f0e-417a-8aad-015961d2398a" providerId="ADAL" clId="{15FCD4E0-1B21-4E67-AE50-83CDAB613735}" dt="2024-11-30T16:25:35.620" v="37"/>
        <pc:sldMkLst>
          <pc:docMk/>
          <pc:sldMk cId="2231307458" sldId="494"/>
        </pc:sldMkLst>
      </pc:sldChg>
      <pc:sldChg chg="del">
        <pc:chgData name="Castiello de Obeso, Santiago" userId="b4fc0b8e-1f0e-417a-8aad-015961d2398a" providerId="ADAL" clId="{15FCD4E0-1B21-4E67-AE50-83CDAB613735}" dt="2024-11-30T16:34:40.489" v="38" actId="47"/>
        <pc:sldMkLst>
          <pc:docMk/>
          <pc:sldMk cId="2220826101" sldId="666"/>
        </pc:sldMkLst>
      </pc:sldChg>
    </pc:docChg>
  </pc:docChgLst>
  <pc:docChgLst>
    <pc:chgData name="Castiello de Obeso, Santiago" userId="b4fc0b8e-1f0e-417a-8aad-015961d2398a" providerId="ADAL" clId="{98B8A3E4-3E23-4850-8168-DF02E4CFC2AC}"/>
    <pc:docChg chg="modSld">
      <pc:chgData name="Castiello de Obeso, Santiago" userId="b4fc0b8e-1f0e-417a-8aad-015961d2398a" providerId="ADAL" clId="{98B8A3E4-3E23-4850-8168-DF02E4CFC2AC}" dt="2025-06-14T14:09:28.808" v="11" actId="20577"/>
      <pc:docMkLst>
        <pc:docMk/>
      </pc:docMkLst>
      <pc:sldChg chg="modSp mod">
        <pc:chgData name="Castiello de Obeso, Santiago" userId="b4fc0b8e-1f0e-417a-8aad-015961d2398a" providerId="ADAL" clId="{98B8A3E4-3E23-4850-8168-DF02E4CFC2AC}" dt="2025-06-14T14:09:28.808" v="11" actId="20577"/>
        <pc:sldMkLst>
          <pc:docMk/>
          <pc:sldMk cId="3405084184" sldId="256"/>
        </pc:sldMkLst>
        <pc:spChg chg="mod">
          <ac:chgData name="Castiello de Obeso, Santiago" userId="b4fc0b8e-1f0e-417a-8aad-015961d2398a" providerId="ADAL" clId="{98B8A3E4-3E23-4850-8168-DF02E4CFC2AC}" dt="2025-06-14T14:09:28.808" v="11" actId="20577"/>
          <ac:spMkLst>
            <pc:docMk/>
            <pc:sldMk cId="3405084184" sldId="256"/>
            <ac:spMk id="8" creationId="{3D3A654C-98A9-40A6-BCA9-6C6E2E2CEC75}"/>
          </ac:spMkLst>
        </pc:spChg>
      </pc:sldChg>
    </pc:docChg>
  </pc:docChgLst>
  <pc:docChgLst>
    <pc:chgData name="Castiello de Obeso, Santiago" userId="b4fc0b8e-1f0e-417a-8aad-015961d2398a" providerId="ADAL" clId="{7832EFAC-29A9-4ED5-8685-FDB65F104CFB}"/>
    <pc:docChg chg="undo custSel addSld delSld modSld sldOrd addSection delSection modSection">
      <pc:chgData name="Castiello de Obeso, Santiago" userId="b4fc0b8e-1f0e-417a-8aad-015961d2398a" providerId="ADAL" clId="{7832EFAC-29A9-4ED5-8685-FDB65F104CFB}" dt="2023-10-28T16:40:44.297" v="518" actId="478"/>
      <pc:docMkLst>
        <pc:docMk/>
      </pc:docMkLst>
      <pc:sldChg chg="modSp add mod setBg">
        <pc:chgData name="Castiello de Obeso, Santiago" userId="b4fc0b8e-1f0e-417a-8aad-015961d2398a" providerId="ADAL" clId="{7832EFAC-29A9-4ED5-8685-FDB65F104CFB}" dt="2023-10-28T15:54:45.431" v="99" actId="1076"/>
        <pc:sldMkLst>
          <pc:docMk/>
          <pc:sldMk cId="3405084184" sldId="256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330713802" sldId="261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207493031" sldId="269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271423844" sldId="27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134626362" sldId="283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98855672" sldId="28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214367026" sldId="29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191741023" sldId="29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456844838" sldId="295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857746906" sldId="29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85209216" sldId="29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824184494" sldId="297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931268274" sldId="29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618324223" sldId="29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816419867" sldId="30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415832560" sldId="301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021001633" sldId="302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568365759" sldId="308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107481357" sldId="310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140409528" sldId="31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895588467" sldId="312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617190837" sldId="313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000480292" sldId="314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197643331" sldId="315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331076884" sldId="316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853786928" sldId="317"/>
        </pc:sldMkLst>
      </pc:sldChg>
      <pc:sldChg chg="add del setBg">
        <pc:chgData name="Castiello de Obeso, Santiago" userId="b4fc0b8e-1f0e-417a-8aad-015961d2398a" providerId="ADAL" clId="{7832EFAC-29A9-4ED5-8685-FDB65F104CFB}" dt="2023-10-28T16:06:49.460" v="409"/>
        <pc:sldMkLst>
          <pc:docMk/>
          <pc:sldMk cId="4024458044" sldId="318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503511798" sldId="319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466961305" sldId="32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294773161" sldId="321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535296999" sldId="322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420883286" sldId="323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507843254" sldId="324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725212948" sldId="32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115802241" sldId="32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850141977" sldId="326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328300175" sldId="326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6912625" sldId="327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142016236" sldId="32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159223633" sldId="32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527378088" sldId="329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516475388" sldId="33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665528500" sldId="33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573847377" sldId="332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080525922" sldId="333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590383465" sldId="33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351883326" sldId="33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395795591" sldId="335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824168034" sldId="335"/>
        </pc:sldMkLst>
      </pc:sldChg>
      <pc:sldChg chg="del">
        <pc:chgData name="Castiello de Obeso, Santiago" userId="b4fc0b8e-1f0e-417a-8aad-015961d2398a" providerId="ADAL" clId="{7832EFAC-29A9-4ED5-8685-FDB65F104CFB}" dt="2023-10-28T15:57:19.261" v="243" actId="47"/>
        <pc:sldMkLst>
          <pc:docMk/>
          <pc:sldMk cId="1562546878" sldId="336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593164021" sldId="33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952037445" sldId="337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200834487" sldId="33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1335110" sldId="34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792154881" sldId="34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234622970" sldId="341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356612138" sldId="34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887735671" sldId="342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560954768" sldId="342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071093302" sldId="343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881073800" sldId="34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37821949" sldId="34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647170598" sldId="34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830740531" sldId="347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175825011" sldId="34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593978888" sldId="349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397157987" sldId="35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047341603" sldId="35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30687755" sldId="352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09019102" sldId="35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823366988" sldId="354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53298766" sldId="35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200806209" sldId="355"/>
        </pc:sldMkLst>
      </pc:sldChg>
      <pc:sldChg chg="add ord setBg">
        <pc:chgData name="Castiello de Obeso, Santiago" userId="b4fc0b8e-1f0e-417a-8aad-015961d2398a" providerId="ADAL" clId="{7832EFAC-29A9-4ED5-8685-FDB65F104CFB}" dt="2023-10-28T16:11:28.940" v="490"/>
        <pc:sldMkLst>
          <pc:docMk/>
          <pc:sldMk cId="2857894187" sldId="35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106273331" sldId="35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332149388" sldId="357"/>
        </pc:sldMkLst>
      </pc:sldChg>
      <pc:sldChg chg="add del ord setBg">
        <pc:chgData name="Castiello de Obeso, Santiago" userId="b4fc0b8e-1f0e-417a-8aad-015961d2398a" providerId="ADAL" clId="{7832EFAC-29A9-4ED5-8685-FDB65F104CFB}" dt="2023-10-28T16:11:37.354" v="493" actId="47"/>
        <pc:sldMkLst>
          <pc:docMk/>
          <pc:sldMk cId="3734634114" sldId="357"/>
        </pc:sldMkLst>
      </pc:sldChg>
      <pc:sldChg chg="add setBg">
        <pc:chgData name="Castiello de Obeso, Santiago" userId="b4fc0b8e-1f0e-417a-8aad-015961d2398a" providerId="ADAL" clId="{7832EFAC-29A9-4ED5-8685-FDB65F104CFB}" dt="2023-10-28T16:11:43.187" v="496"/>
        <pc:sldMkLst>
          <pc:docMk/>
          <pc:sldMk cId="3232680073" sldId="35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571366355" sldId="35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885353704" sldId="359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590412833" sldId="36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770238544" sldId="36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157088477" sldId="367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276237180" sldId="36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795909659" sldId="37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90399489" sldId="372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357059809" sldId="374"/>
        </pc:sldMkLst>
      </pc:sldChg>
      <pc:sldChg chg="del">
        <pc:chgData name="Castiello de Obeso, Santiago" userId="b4fc0b8e-1f0e-417a-8aad-015961d2398a" providerId="ADAL" clId="{7832EFAC-29A9-4ED5-8685-FDB65F104CFB}" dt="2023-10-28T15:57:46.529" v="249" actId="47"/>
        <pc:sldMkLst>
          <pc:docMk/>
          <pc:sldMk cId="793328611" sldId="37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949492643" sldId="38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60232803" sldId="38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186898387" sldId="382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424506280" sldId="38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730339346" sldId="38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434204541" sldId="385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72722025" sldId="387"/>
        </pc:sldMkLst>
      </pc:sldChg>
      <pc:sldChg chg="add setBg">
        <pc:chgData name="Castiello de Obeso, Santiago" userId="b4fc0b8e-1f0e-417a-8aad-015961d2398a" providerId="ADAL" clId="{7832EFAC-29A9-4ED5-8685-FDB65F104CFB}" dt="2023-10-28T16:09:00.086" v="485"/>
        <pc:sldMkLst>
          <pc:docMk/>
          <pc:sldMk cId="1013999233" sldId="38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563574422" sldId="38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862094422" sldId="389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058042758" sldId="39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225264546" sldId="396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628112370" sldId="397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60178080" sldId="39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541613572" sldId="398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531769318" sldId="399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157862300" sldId="40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4022462902" sldId="400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525642320" sldId="40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273201067" sldId="40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4048497665" sldId="403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158141305" sldId="40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581559632" sldId="40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484019955" sldId="40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087382503" sldId="40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735036879" sldId="407"/>
        </pc:sldMkLst>
      </pc:sldChg>
      <pc:sldChg chg="add del">
        <pc:chgData name="Castiello de Obeso, Santiago" userId="b4fc0b8e-1f0e-417a-8aad-015961d2398a" providerId="ADAL" clId="{7832EFAC-29A9-4ED5-8685-FDB65F104CFB}" dt="2023-10-28T16:01:35.123" v="270" actId="47"/>
        <pc:sldMkLst>
          <pc:docMk/>
          <pc:sldMk cId="3617453416" sldId="40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15471363" sldId="412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512029531" sldId="41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522384552" sldId="41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055801082" sldId="417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118977624" sldId="41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616649285" sldId="41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311794480" sldId="42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772267979" sldId="42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982374875" sldId="422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037411157" sldId="42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150658644" sldId="424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276681227" sldId="425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578914249" sldId="42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535322906" sldId="427"/>
        </pc:sldMkLst>
      </pc:sldChg>
      <pc:sldChg chg="add del">
        <pc:chgData name="Castiello de Obeso, Santiago" userId="b4fc0b8e-1f0e-417a-8aad-015961d2398a" providerId="ADAL" clId="{7832EFAC-29A9-4ED5-8685-FDB65F104CFB}" dt="2023-10-28T16:10:48.572" v="486" actId="47"/>
        <pc:sldMkLst>
          <pc:docMk/>
          <pc:sldMk cId="3251144928" sldId="428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139895537" sldId="429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3036463479" sldId="429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720300194" sldId="430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1448725350" sldId="431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2585399440" sldId="433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493403132" sldId="434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543336906" sldId="436"/>
        </pc:sldMkLst>
      </pc:sldChg>
      <pc:sldChg chg="del">
        <pc:chgData name="Castiello de Obeso, Santiago" userId="b4fc0b8e-1f0e-417a-8aad-015961d2398a" providerId="ADAL" clId="{7832EFAC-29A9-4ED5-8685-FDB65F104CFB}" dt="2023-10-28T16:03:14.454" v="390" actId="47"/>
        <pc:sldMkLst>
          <pc:docMk/>
          <pc:sldMk cId="3742419925" sldId="437"/>
        </pc:sldMkLst>
      </pc:sldChg>
      <pc:sldChg chg="del">
        <pc:chgData name="Castiello de Obeso, Santiago" userId="b4fc0b8e-1f0e-417a-8aad-015961d2398a" providerId="ADAL" clId="{7832EFAC-29A9-4ED5-8685-FDB65F104CFB}" dt="2023-10-28T15:32:33.782" v="96" actId="47"/>
        <pc:sldMkLst>
          <pc:docMk/>
          <pc:sldMk cId="4199227125" sldId="438"/>
        </pc:sldMkLst>
      </pc:sldChg>
      <pc:sldChg chg="add del setBg">
        <pc:chgData name="Castiello de Obeso, Santiago" userId="b4fc0b8e-1f0e-417a-8aad-015961d2398a" providerId="ADAL" clId="{7832EFAC-29A9-4ED5-8685-FDB65F104CFB}" dt="2023-10-28T16:08:26.579" v="479" actId="47"/>
        <pc:sldMkLst>
          <pc:docMk/>
          <pc:sldMk cId="1800392945" sldId="448"/>
        </pc:sldMkLst>
      </pc:sldChg>
      <pc:sldChg chg="ord">
        <pc:chgData name="Castiello de Obeso, Santiago" userId="b4fc0b8e-1f0e-417a-8aad-015961d2398a" providerId="ADAL" clId="{7832EFAC-29A9-4ED5-8685-FDB65F104CFB}" dt="2023-10-28T16:05:05.506" v="403"/>
        <pc:sldMkLst>
          <pc:docMk/>
          <pc:sldMk cId="4148120135" sldId="449"/>
        </pc:sldMkLst>
      </pc:sldChg>
      <pc:sldChg chg="add del setBg">
        <pc:chgData name="Castiello de Obeso, Santiago" userId="b4fc0b8e-1f0e-417a-8aad-015961d2398a" providerId="ADAL" clId="{7832EFAC-29A9-4ED5-8685-FDB65F104CFB}" dt="2023-10-28T15:57:53.525" v="251" actId="47"/>
        <pc:sldMkLst>
          <pc:docMk/>
          <pc:sldMk cId="2730637670" sldId="454"/>
        </pc:sldMkLst>
      </pc:sldChg>
      <pc:sldChg chg="add setBg">
        <pc:chgData name="Castiello de Obeso, Santiago" userId="b4fc0b8e-1f0e-417a-8aad-015961d2398a" providerId="ADAL" clId="{7832EFAC-29A9-4ED5-8685-FDB65F104CFB}" dt="2023-10-28T15:55:37.850" v="147"/>
        <pc:sldMkLst>
          <pc:docMk/>
          <pc:sldMk cId="404922747" sldId="459"/>
        </pc:sldMkLst>
      </pc:sldChg>
      <pc:sldChg chg="add setBg">
        <pc:chgData name="Castiello de Obeso, Santiago" userId="b4fc0b8e-1f0e-417a-8aad-015961d2398a" providerId="ADAL" clId="{7832EFAC-29A9-4ED5-8685-FDB65F104CFB}" dt="2023-10-28T15:55:41.474" v="148"/>
        <pc:sldMkLst>
          <pc:docMk/>
          <pc:sldMk cId="2102124128" sldId="460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4088566615" sldId="46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803144401" sldId="462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830451895" sldId="463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81468907" sldId="464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927155767" sldId="465"/>
        </pc:sldMkLst>
      </pc:sldChg>
      <pc:sldChg chg="add setBg">
        <pc:chgData name="Castiello de Obeso, Santiago" userId="b4fc0b8e-1f0e-417a-8aad-015961d2398a" providerId="ADAL" clId="{7832EFAC-29A9-4ED5-8685-FDB65F104CFB}" dt="2023-10-28T15:55:47.783" v="149"/>
        <pc:sldMkLst>
          <pc:docMk/>
          <pc:sldMk cId="2041040172" sldId="466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642306955" sldId="468"/>
        </pc:sldMkLst>
      </pc:sldChg>
      <pc:sldChg chg="add setBg">
        <pc:chgData name="Castiello de Obeso, Santiago" userId="b4fc0b8e-1f0e-417a-8aad-015961d2398a" providerId="ADAL" clId="{7832EFAC-29A9-4ED5-8685-FDB65F104CFB}" dt="2023-10-28T15:55:51.238" v="150"/>
        <pc:sldMkLst>
          <pc:docMk/>
          <pc:sldMk cId="1936896111" sldId="46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677986238" sldId="486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907385168" sldId="487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4236139310" sldId="488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4233216271" sldId="48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454763722" sldId="490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040587865" sldId="49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405587164" sldId="492"/>
        </pc:sldMkLst>
      </pc:sldChg>
      <pc:sldChg chg="modSp add mod">
        <pc:chgData name="Castiello de Obeso, Santiago" userId="b4fc0b8e-1f0e-417a-8aad-015961d2398a" providerId="ADAL" clId="{7832EFAC-29A9-4ED5-8685-FDB65F104CFB}" dt="2023-10-28T16:02:12.874" v="389" actId="20577"/>
        <pc:sldMkLst>
          <pc:docMk/>
          <pc:sldMk cId="3133406166" sldId="493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231307458" sldId="494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1756020689" sldId="495"/>
        </pc:sldMkLst>
      </pc:sldChg>
      <pc:sldChg chg="add setBg">
        <pc:chgData name="Castiello de Obeso, Santiago" userId="b4fc0b8e-1f0e-417a-8aad-015961d2398a" providerId="ADAL" clId="{7832EFAC-29A9-4ED5-8685-FDB65F104CFB}" dt="2023-10-28T15:55:59.400" v="151"/>
        <pc:sldMkLst>
          <pc:docMk/>
          <pc:sldMk cId="3872021434" sldId="496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445003496" sldId="497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504072552" sldId="498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547923685" sldId="499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2050903023" sldId="500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3309161535" sldId="501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930821354" sldId="502"/>
        </pc:sldMkLst>
      </pc:sldChg>
      <pc:sldChg chg="add">
        <pc:chgData name="Castiello de Obeso, Santiago" userId="b4fc0b8e-1f0e-417a-8aad-015961d2398a" providerId="ADAL" clId="{7832EFAC-29A9-4ED5-8685-FDB65F104CFB}" dt="2023-10-28T15:54:02.870" v="97"/>
        <pc:sldMkLst>
          <pc:docMk/>
          <pc:sldMk cId="535480317" sldId="503"/>
        </pc:sldMkLst>
      </pc:sldChg>
      <pc:sldChg chg="modSp add mod setBg">
        <pc:chgData name="Castiello de Obeso, Santiago" userId="b4fc0b8e-1f0e-417a-8aad-015961d2398a" providerId="ADAL" clId="{7832EFAC-29A9-4ED5-8685-FDB65F104CFB}" dt="2023-10-28T16:07:35.149" v="466" actId="113"/>
        <pc:sldMkLst>
          <pc:docMk/>
          <pc:sldMk cId="3449492396" sldId="508"/>
        </pc:sldMkLst>
      </pc:sldChg>
      <pc:sldChg chg="modSp add mod setBg">
        <pc:chgData name="Castiello de Obeso, Santiago" userId="b4fc0b8e-1f0e-417a-8aad-015961d2398a" providerId="ADAL" clId="{7832EFAC-29A9-4ED5-8685-FDB65F104CFB}" dt="2023-10-28T16:07:44.922" v="471" actId="207"/>
        <pc:sldMkLst>
          <pc:docMk/>
          <pc:sldMk cId="2256170832" sldId="509"/>
        </pc:sldMkLst>
      </pc:sldChg>
      <pc:sldChg chg="modSp add mod setBg">
        <pc:chgData name="Castiello de Obeso, Santiago" userId="b4fc0b8e-1f0e-417a-8aad-015961d2398a" providerId="ADAL" clId="{7832EFAC-29A9-4ED5-8685-FDB65F104CFB}" dt="2023-10-28T16:07:54.581" v="475" actId="20577"/>
        <pc:sldMkLst>
          <pc:docMk/>
          <pc:sldMk cId="3616148715" sldId="510"/>
        </pc:sldMkLst>
      </pc:sldChg>
      <pc:sldChg chg="modSp add mod setBg">
        <pc:chgData name="Castiello de Obeso, Santiago" userId="b4fc0b8e-1f0e-417a-8aad-015961d2398a" providerId="ADAL" clId="{7832EFAC-29A9-4ED5-8685-FDB65F104CFB}" dt="2023-10-28T16:08:31.740" v="480" actId="113"/>
        <pc:sldMkLst>
          <pc:docMk/>
          <pc:sldMk cId="1267486957" sldId="511"/>
        </pc:sldMkLst>
      </pc:sldChg>
      <pc:sldChg chg="add ord">
        <pc:chgData name="Castiello de Obeso, Santiago" userId="b4fc0b8e-1f0e-417a-8aad-015961d2398a" providerId="ADAL" clId="{7832EFAC-29A9-4ED5-8685-FDB65F104CFB}" dt="2023-10-28T16:01:08.718" v="269"/>
        <pc:sldMkLst>
          <pc:docMk/>
          <pc:sldMk cId="583499720" sldId="512"/>
        </pc:sldMkLst>
      </pc:sldChg>
      <pc:sldChg chg="add ord">
        <pc:chgData name="Castiello de Obeso, Santiago" userId="b4fc0b8e-1f0e-417a-8aad-015961d2398a" providerId="ADAL" clId="{7832EFAC-29A9-4ED5-8685-FDB65F104CFB}" dt="2023-10-28T16:01:08.718" v="269"/>
        <pc:sldMkLst>
          <pc:docMk/>
          <pc:sldMk cId="2344712906" sldId="513"/>
        </pc:sldMkLst>
      </pc:sldChg>
      <pc:sldChg chg="modSp add mod">
        <pc:chgData name="Castiello de Obeso, Santiago" userId="b4fc0b8e-1f0e-417a-8aad-015961d2398a" providerId="ADAL" clId="{7832EFAC-29A9-4ED5-8685-FDB65F104CFB}" dt="2023-10-28T16:18:33.765" v="512" actId="6549"/>
        <pc:sldMkLst>
          <pc:docMk/>
          <pc:sldMk cId="636290956" sldId="619"/>
        </pc:sldMkLst>
      </pc:sldChg>
      <pc:sldChg chg="add del">
        <pc:chgData name="Castiello de Obeso, Santiago" userId="b4fc0b8e-1f0e-417a-8aad-015961d2398a" providerId="ADAL" clId="{7832EFAC-29A9-4ED5-8685-FDB65F104CFB}" dt="2023-10-28T16:19:12.365" v="515" actId="47"/>
        <pc:sldMkLst>
          <pc:docMk/>
          <pc:sldMk cId="761067284" sldId="620"/>
        </pc:sldMkLst>
      </pc:sldChg>
      <pc:sldChg chg="add">
        <pc:chgData name="Castiello de Obeso, Santiago" userId="b4fc0b8e-1f0e-417a-8aad-015961d2398a" providerId="ADAL" clId="{7832EFAC-29A9-4ED5-8685-FDB65F104CFB}" dt="2023-10-28T16:18:15.623" v="497"/>
        <pc:sldMkLst>
          <pc:docMk/>
          <pc:sldMk cId="3873877753" sldId="621"/>
        </pc:sldMkLst>
      </pc:sldChg>
      <pc:sldChg chg="add del">
        <pc:chgData name="Castiello de Obeso, Santiago" userId="b4fc0b8e-1f0e-417a-8aad-015961d2398a" providerId="ADAL" clId="{7832EFAC-29A9-4ED5-8685-FDB65F104CFB}" dt="2023-10-28T16:19:02.500" v="514" actId="47"/>
        <pc:sldMkLst>
          <pc:docMk/>
          <pc:sldMk cId="3081768141" sldId="626"/>
        </pc:sldMkLst>
      </pc:sldChg>
      <pc:sldChg chg="add">
        <pc:chgData name="Castiello de Obeso, Santiago" userId="b4fc0b8e-1f0e-417a-8aad-015961d2398a" providerId="ADAL" clId="{7832EFAC-29A9-4ED5-8685-FDB65F104CFB}" dt="2023-10-28T16:18:57.466" v="513"/>
        <pc:sldMkLst>
          <pc:docMk/>
          <pc:sldMk cId="4184446486" sldId="627"/>
        </pc:sldMkLst>
      </pc:sldChg>
      <pc:sldChg chg="delSp add mod ord setBg">
        <pc:chgData name="Castiello de Obeso, Santiago" userId="b4fc0b8e-1f0e-417a-8aad-015961d2398a" providerId="ADAL" clId="{7832EFAC-29A9-4ED5-8685-FDB65F104CFB}" dt="2023-10-28T16:40:44.297" v="518" actId="478"/>
        <pc:sldMkLst>
          <pc:docMk/>
          <pc:sldMk cId="2220826101" sldId="666"/>
        </pc:sldMkLst>
      </pc:sldChg>
      <pc:sldChg chg="add">
        <pc:chgData name="Castiello de Obeso, Santiago" userId="b4fc0b8e-1f0e-417a-8aad-015961d2398a" providerId="ADAL" clId="{7832EFAC-29A9-4ED5-8685-FDB65F104CFB}" dt="2023-10-28T16:06:02.977" v="404"/>
        <pc:sldMkLst>
          <pc:docMk/>
          <pc:sldMk cId="2159559114" sldId="667"/>
        </pc:sldMkLst>
      </pc:sldChg>
      <pc:sldChg chg="modSp add mod setBg">
        <pc:chgData name="Castiello de Obeso, Santiago" userId="b4fc0b8e-1f0e-417a-8aad-015961d2398a" providerId="ADAL" clId="{7832EFAC-29A9-4ED5-8685-FDB65F104CFB}" dt="2023-10-28T16:08:43.371" v="484" actId="207"/>
        <pc:sldMkLst>
          <pc:docMk/>
          <pc:sldMk cId="2571077277" sldId="668"/>
        </pc:sldMkLst>
      </pc:sldChg>
      <pc:sldChg chg="add del setBg">
        <pc:chgData name="Castiello de Obeso, Santiago" userId="b4fc0b8e-1f0e-417a-8aad-015961d2398a" providerId="ADAL" clId="{7832EFAC-29A9-4ED5-8685-FDB65F104CFB}" dt="2023-10-28T16:40:41.545" v="517" actId="47"/>
        <pc:sldMkLst>
          <pc:docMk/>
          <pc:sldMk cId="3196184005" sldId="669"/>
        </pc:sldMkLst>
      </pc:sldChg>
    </pc:docChg>
  </pc:docChgLst>
  <pc:docChgLst>
    <pc:chgData name="Santiago Castiello" userId="4b34a9fd-d2d8-482f-8c49-3c2673b02d8a" providerId="ADAL" clId="{F492DC8B-EEFC-4901-A707-EF70C16D643C}"/>
    <pc:docChg chg="undo custSel addSld delSld modSld modSection">
      <pc:chgData name="Santiago Castiello" userId="4b34a9fd-d2d8-482f-8c49-3c2673b02d8a" providerId="ADAL" clId="{F492DC8B-EEFC-4901-A707-EF70C16D643C}" dt="2019-09-05T14:31:23.659" v="115"/>
      <pc:docMkLst>
        <pc:docMk/>
      </pc:docMkLst>
      <pc:sldChg chg="del">
        <pc:chgData name="Santiago Castiello" userId="4b34a9fd-d2d8-482f-8c49-3c2673b02d8a" providerId="ADAL" clId="{F492DC8B-EEFC-4901-A707-EF70C16D643C}" dt="2019-09-05T14:13:12.414" v="3" actId="2696"/>
        <pc:sldMkLst>
          <pc:docMk/>
          <pc:sldMk cId="747869085" sldId="256"/>
        </pc:sldMkLst>
      </pc:sldChg>
      <pc:sldChg chg="del">
        <pc:chgData name="Santiago Castiello" userId="4b34a9fd-d2d8-482f-8c49-3c2673b02d8a" providerId="ADAL" clId="{F492DC8B-EEFC-4901-A707-EF70C16D643C}" dt="2019-08-15T13:43:29.871" v="0" actId="2696"/>
        <pc:sldMkLst>
          <pc:docMk/>
          <pc:sldMk cId="850249411" sldId="376"/>
        </pc:sldMkLst>
      </pc:sldChg>
      <pc:sldChg chg="del">
        <pc:chgData name="Santiago Castiello" userId="4b34a9fd-d2d8-482f-8c49-3c2673b02d8a" providerId="ADAL" clId="{F492DC8B-EEFC-4901-A707-EF70C16D643C}" dt="2019-09-05T14:31:09.619" v="113" actId="2696"/>
        <pc:sldMkLst>
          <pc:docMk/>
          <pc:sldMk cId="347289744" sldId="428"/>
        </pc:sldMkLst>
      </pc:sldChg>
      <pc:sldChg chg="del">
        <pc:chgData name="Santiago Castiello" userId="4b34a9fd-d2d8-482f-8c49-3c2673b02d8a" providerId="ADAL" clId="{F492DC8B-EEFC-4901-A707-EF70C16D643C}" dt="2019-09-05T14:31:11.378" v="114" actId="2696"/>
        <pc:sldMkLst>
          <pc:docMk/>
          <pc:sldMk cId="2402082032" sldId="432"/>
        </pc:sldMkLst>
      </pc:sldChg>
      <pc:sldChg chg="addSp delSp modSp add">
        <pc:chgData name="Santiago Castiello" userId="4b34a9fd-d2d8-482f-8c49-3c2673b02d8a" providerId="ADAL" clId="{F492DC8B-EEFC-4901-A707-EF70C16D643C}" dt="2019-09-05T14:15:03.251" v="112"/>
        <pc:sldMkLst>
          <pc:docMk/>
          <pc:sldMk cId="4199227125" sldId="438"/>
        </pc:sldMkLst>
      </pc:sldChg>
      <pc:sldChg chg="add">
        <pc:chgData name="Santiago Castiello" userId="4b34a9fd-d2d8-482f-8c49-3c2673b02d8a" providerId="ADAL" clId="{F492DC8B-EEFC-4901-A707-EF70C16D643C}" dt="2019-09-05T14:31:23.659" v="115"/>
        <pc:sldMkLst>
          <pc:docMk/>
          <pc:sldMk cId="4148120135" sldId="449"/>
        </pc:sldMkLst>
      </pc:sldChg>
    </pc:docChg>
  </pc:docChgLst>
  <pc:docChgLst>
    <pc:chgData name="Castiello de Obeso, Santiago" userId="b4fc0b8e-1f0e-417a-8aad-015961d2398a" providerId="ADAL" clId="{2D511253-E5D2-4F15-9F7A-871508072C95}"/>
    <pc:docChg chg="modSld">
      <pc:chgData name="Castiello de Obeso, Santiago" userId="b4fc0b8e-1f0e-417a-8aad-015961d2398a" providerId="ADAL" clId="{2D511253-E5D2-4F15-9F7A-871508072C95}" dt="2024-05-11T17:06:52.630" v="13" actId="20577"/>
      <pc:docMkLst>
        <pc:docMk/>
      </pc:docMkLst>
      <pc:sldChg chg="modSp mod">
        <pc:chgData name="Castiello de Obeso, Santiago" userId="b4fc0b8e-1f0e-417a-8aad-015961d2398a" providerId="ADAL" clId="{2D511253-E5D2-4F15-9F7A-871508072C95}" dt="2024-05-11T17:06:52.630" v="13" actId="20577"/>
        <pc:sldMkLst>
          <pc:docMk/>
          <pc:sldMk cId="3405084184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EF737-7D08-41F1-8E81-629EB7438791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C5EEE-9E7C-4248-85D2-BC220CD21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C5EEE-9E7C-4248-85D2-BC220CD219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8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C5EEE-9E7C-4248-85D2-BC220CD219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-Primeros experimentos aleatorizados son del</a:t>
            </a:r>
            <a:r>
              <a:rPr lang="es-MX" baseline="0" dirty="0"/>
              <a:t> filosofo lógico Charles Pierce, quien utilizaba la aleatorización para estudiar percepción (los cambios mínimos perceptibles de los hombre)</a:t>
            </a:r>
          </a:p>
          <a:p>
            <a:r>
              <a:rPr lang="es-MX" dirty="0"/>
              <a:t>-50 años más tarde Ronald Fisher</a:t>
            </a:r>
          </a:p>
          <a:p>
            <a:r>
              <a:rPr lang="es-MX" dirty="0"/>
              <a:t>-Énfasis en Sir.</a:t>
            </a:r>
            <a:r>
              <a:rPr lang="es-MX" baseline="0" dirty="0"/>
              <a:t> Bradford Hill</a:t>
            </a:r>
          </a:p>
          <a:p>
            <a:r>
              <a:rPr lang="es-MX" baseline="0" dirty="0"/>
              <a:t>-Problema postguerra, económico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F84-6A76-4808-96AA-2AF1D173BD1D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743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181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1464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6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8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7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0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2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22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9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63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857E1-268D-4A19-81B1-DBBE8B3C912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F4BE4-654B-43E5-8461-EFD73F58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://www.jameslindlibrary.org/illustrating/records/principles-of-medical-statistics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D3A654C-98A9-40A6-BCA9-6C6E2E2CEC75}"/>
              </a:ext>
            </a:extLst>
          </p:cNvPr>
          <p:cNvSpPr txBox="1"/>
          <p:nvPr/>
        </p:nvSpPr>
        <p:spPr>
          <a:xfrm>
            <a:off x="1042987" y="2586903"/>
            <a:ext cx="101060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chemeClr val="bg1"/>
                </a:solidFill>
              </a:rPr>
              <a:t>Ensayo</a:t>
            </a:r>
            <a:r>
              <a:rPr lang="en-GB" sz="3200" b="1" dirty="0">
                <a:solidFill>
                  <a:schemeClr val="bg1"/>
                </a:solidFill>
              </a:rPr>
              <a:t> </a:t>
            </a:r>
            <a:r>
              <a:rPr lang="en-GB" sz="3200" b="1" dirty="0" err="1">
                <a:solidFill>
                  <a:schemeClr val="bg1"/>
                </a:solidFill>
              </a:rPr>
              <a:t>Clínico</a:t>
            </a:r>
            <a:r>
              <a:rPr lang="en-GB" sz="3200" b="1" dirty="0">
                <a:solidFill>
                  <a:schemeClr val="bg1"/>
                </a:solidFill>
              </a:rPr>
              <a:t> </a:t>
            </a:r>
            <a:r>
              <a:rPr lang="en-GB" sz="3200" b="1" dirty="0" err="1">
                <a:solidFill>
                  <a:schemeClr val="bg1"/>
                </a:solidFill>
              </a:rPr>
              <a:t>Controlado</a:t>
            </a:r>
            <a:r>
              <a:rPr lang="en-GB" sz="3200" b="1" dirty="0">
                <a:solidFill>
                  <a:schemeClr val="bg1"/>
                </a:solidFill>
              </a:rPr>
              <a:t> </a:t>
            </a:r>
            <a:r>
              <a:rPr lang="en-GB" sz="3200" b="1" dirty="0" err="1">
                <a:solidFill>
                  <a:schemeClr val="bg1"/>
                </a:solidFill>
              </a:rPr>
              <a:t>Aleatorio</a:t>
            </a:r>
            <a:r>
              <a:rPr lang="en-GB" sz="3200" b="1" dirty="0">
                <a:solidFill>
                  <a:schemeClr val="bg1"/>
                </a:solidFill>
              </a:rPr>
              <a:t>:</a:t>
            </a:r>
          </a:p>
          <a:p>
            <a:pPr algn="ctr"/>
            <a:endParaRPr lang="en-GB" sz="24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Randomized Clinical Controlled Trial</a:t>
            </a:r>
          </a:p>
          <a:p>
            <a:pPr algn="r"/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err="1">
                <a:solidFill>
                  <a:schemeClr val="bg1"/>
                </a:solidFill>
              </a:rPr>
              <a:t>Liceo</a:t>
            </a:r>
            <a:r>
              <a:rPr lang="en-GB" sz="2400" dirty="0">
                <a:solidFill>
                  <a:schemeClr val="bg1"/>
                </a:solidFill>
              </a:rPr>
              <a:t> Contextual</a:t>
            </a:r>
          </a:p>
          <a:p>
            <a:r>
              <a:rPr lang="en-GB" sz="2400" dirty="0">
                <a:solidFill>
                  <a:schemeClr val="bg1"/>
                </a:solidFill>
              </a:rPr>
              <a:t>14/06/2025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algn="r"/>
            <a:r>
              <a:rPr lang="en-GB" sz="2400" dirty="0">
                <a:solidFill>
                  <a:schemeClr val="bg1"/>
                </a:solidFill>
              </a:rPr>
              <a:t>Santiago </a:t>
            </a:r>
            <a:r>
              <a:rPr lang="en-GB" sz="2400">
                <a:solidFill>
                  <a:schemeClr val="bg1"/>
                </a:solidFill>
              </a:rPr>
              <a:t>Castiello De </a:t>
            </a:r>
            <a:r>
              <a:rPr lang="en-GB" sz="2400" dirty="0">
                <a:solidFill>
                  <a:schemeClr val="bg1"/>
                </a:solidFill>
              </a:rPr>
              <a:t>Obeso, D.Phil.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80726-3D3C-CB89-2A3E-EF63BBD33CB3}"/>
              </a:ext>
            </a:extLst>
          </p:cNvPr>
          <p:cNvSpPr/>
          <p:nvPr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blue shield with a yellow book and white text&#10;&#10;Description automatically generated">
            <a:extLst>
              <a:ext uri="{FF2B5EF4-FFF2-40B4-BE49-F238E27FC236}">
                <a16:creationId xmlns:a16="http://schemas.microsoft.com/office/drawing/2014/main" id="{62D8B52B-AA9C-1121-66F5-50B6CF730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77" y="180000"/>
            <a:ext cx="1371429" cy="1440000"/>
          </a:xfrm>
          <a:prstGeom prst="rect">
            <a:avLst/>
          </a:prstGeom>
        </p:spPr>
      </p:pic>
      <p:pic>
        <p:nvPicPr>
          <p:cNvPr id="1026" name="Picture 2" descr="Wu Tsai Institute | Yale University (@WuTsaiYale) / X">
            <a:extLst>
              <a:ext uri="{FF2B5EF4-FFF2-40B4-BE49-F238E27FC236}">
                <a16:creationId xmlns:a16="http://schemas.microsoft.com/office/drawing/2014/main" id="{70A309AE-62A2-9F4A-9CBF-3C6EFE75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4" y="180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8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778"/>
          <a:stretch/>
        </p:blipFill>
        <p:spPr>
          <a:xfrm>
            <a:off x="185530" y="261610"/>
            <a:ext cx="6543675" cy="379984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529" y="5004673"/>
            <a:ext cx="65436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444444"/>
                </a:solidFill>
                <a:effectLst/>
                <a:latin typeface="PT Serif"/>
              </a:rPr>
              <a:t>By the allocation of the patients to the two groups we want to ensure that these two groups are alike except in treatment 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5492968" y="6112669"/>
            <a:ext cx="1590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1" dirty="0">
                <a:solidFill>
                  <a:srgbClr val="444444"/>
                </a:solidFill>
                <a:effectLst/>
                <a:latin typeface="PT Serif"/>
              </a:rPr>
              <a:t>(</a:t>
            </a:r>
            <a:r>
              <a:rPr lang="en-US" sz="2400" b="0" i="1" u="none" strike="noStrike" dirty="0">
                <a:solidFill>
                  <a:srgbClr val="C1282D"/>
                </a:solidFill>
                <a:effectLst/>
                <a:latin typeface="PT Serif"/>
                <a:hlinkClick r:id="rId4"/>
              </a:rPr>
              <a:t>Hill 1937</a:t>
            </a:r>
            <a:r>
              <a:rPr lang="en-US" sz="2400" b="0" i="1" dirty="0">
                <a:solidFill>
                  <a:srgbClr val="444444"/>
                </a:solidFill>
                <a:effectLst/>
                <a:latin typeface="PT Serif"/>
              </a:rPr>
              <a:t>)</a:t>
            </a:r>
            <a:endParaRPr lang="en-U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006606" y="0"/>
            <a:ext cx="5185394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Ensayo Controlado Aleatorizado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147" y="523220"/>
            <a:ext cx="3457853" cy="37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559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088559"/>
            <a:ext cx="51240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60" y="1"/>
            <a:ext cx="7067939" cy="685800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-2" y="3653376"/>
            <a:ext cx="512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Anatomía del meta-análisis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-3" y="594260"/>
            <a:ext cx="5124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(1.1)</a:t>
            </a:r>
          </a:p>
          <a:p>
            <a:r>
              <a:rPr lang="es-MX" sz="3600" i="1" dirty="0"/>
              <a:t>respuesta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sp>
        <p:nvSpPr>
          <p:cNvPr id="21" name="Rectángulo 20"/>
          <p:cNvSpPr/>
          <p:nvPr/>
        </p:nvSpPr>
        <p:spPr>
          <a:xfrm>
            <a:off x="9085943" y="6633029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/>
          <p:cNvSpPr/>
          <p:nvPr/>
        </p:nvSpPr>
        <p:spPr>
          <a:xfrm>
            <a:off x="10029371" y="394788"/>
            <a:ext cx="1378858" cy="6339840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/>
          <p:cNvSpPr txBox="1"/>
          <p:nvPr/>
        </p:nvSpPr>
        <p:spPr>
          <a:xfrm>
            <a:off x="9616109" y="6581001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Favor otras …                Favor TC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-3" y="5470036"/>
            <a:ext cx="5124060" cy="623278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b="1" dirty="0" err="1">
                <a:solidFill>
                  <a:schemeClr val="tx2">
                    <a:lumMod val="50000"/>
                  </a:schemeClr>
                </a:solidFill>
              </a:rPr>
              <a:t>Forest</a:t>
            </a:r>
            <a:r>
              <a:rPr lang="es-MX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1400" b="1" dirty="0" err="1">
                <a:solidFill>
                  <a:schemeClr val="tx2">
                    <a:lumMod val="50000"/>
                  </a:schemeClr>
                </a:solidFill>
              </a:rPr>
              <a:t>plot</a:t>
            </a:r>
            <a:r>
              <a:rPr lang="es-MX" sz="1400" b="1" dirty="0">
                <a:solidFill>
                  <a:schemeClr val="tx2">
                    <a:lumMod val="50000"/>
                  </a:schemeClr>
                </a:solidFill>
              </a:rPr>
              <a:t> o gráfico de bosque:</a:t>
            </a:r>
            <a:r>
              <a:rPr lang="es-MX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1200" dirty="0">
                <a:solidFill>
                  <a:schemeClr val="tx2">
                    <a:lumMod val="50000"/>
                  </a:schemeClr>
                </a:solidFill>
              </a:rPr>
              <a:t>representa la orientación del efecto de cada estudio (línea con cuadro o punto), de cada subgrupo y del global (prisma o diamantito).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6139543" y="422838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CuadroTexto 25"/>
          <p:cNvSpPr txBox="1"/>
          <p:nvPr/>
        </p:nvSpPr>
        <p:spPr>
          <a:xfrm>
            <a:off x="6183086" y="297652"/>
            <a:ext cx="2148114" cy="28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TC                       Otras terapias</a:t>
            </a:r>
          </a:p>
        </p:txBody>
      </p:sp>
    </p:spTree>
    <p:extLst>
      <p:ext uri="{BB962C8B-B14F-4D97-AF65-F5344CB8AC3E}">
        <p14:creationId xmlns:p14="http://schemas.microsoft.com/office/powerpoint/2010/main" val="7959096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Higgins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JPT,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Altman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DG,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Gøtzsche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PC,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Jüni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Moher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Oxman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AD, et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al.The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Cochrane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Collaboration’s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assessing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randomised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trials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. BMJ 2011;343: d5928.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8639" y="337625"/>
            <a:ext cx="569250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Riesgo Relativo (RR)</a:t>
            </a:r>
          </a:p>
          <a:p>
            <a:br>
              <a:rPr lang="es-MX" sz="5200" b="1" dirty="0"/>
            </a:br>
            <a:r>
              <a:rPr lang="es-MX" sz="4800" dirty="0"/>
              <a:t>¿Qué es?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245258" y="3829745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/>
              <a:t>Eventos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941876" y="3829744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/>
              <a:t>Totales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48640" y="3829746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/>
              <a:t>Grupos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48639" y="4260633"/>
            <a:ext cx="1846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/>
              <a:t>Experimental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48640" y="4691517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/>
              <a:t>Control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245258" y="4260631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/>
              <a:t>10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245258" y="4691519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/>
              <a:t>11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941876" y="4260631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/>
              <a:t>14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941876" y="4691518"/>
            <a:ext cx="169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/>
              <a:t>11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759428" y="4278243"/>
            <a:ext cx="2390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= 10 / 14 = 0.714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755364" y="4736148"/>
            <a:ext cx="20485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= 11 / 11 = 1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774910" y="4340850"/>
            <a:ext cx="1036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0.714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149600" y="1999619"/>
            <a:ext cx="818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 una medida relativa, utilizada en estadística y epidemiología, que compara la proporción (# eventos / # total expuestos) de eventos entre 2 grupos.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48639" y="5663281"/>
            <a:ext cx="1061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interpreta como que el grupo experimental tiene 28% menos de probabilidad de responder al tratamiento.  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48639" y="3345228"/>
            <a:ext cx="817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Datos de </a:t>
            </a:r>
            <a:r>
              <a:rPr lang="es-MX" dirty="0" err="1"/>
              <a:t>Wetzel</a:t>
            </a:r>
            <a:r>
              <a:rPr lang="es-MX" dirty="0"/>
              <a:t> 1992. Eventos = pacientes que responden a la terapia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953564" y="497060"/>
            <a:ext cx="1472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p </a:t>
            </a:r>
            <a:r>
              <a:rPr lang="es-MX" sz="1400" dirty="0"/>
              <a:t>experimental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021527" y="926265"/>
            <a:ext cx="11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p </a:t>
            </a:r>
            <a:r>
              <a:rPr lang="es-MX" sz="1400" dirty="0"/>
              <a:t>control</a:t>
            </a:r>
          </a:p>
        </p:txBody>
      </p:sp>
      <p:cxnSp>
        <p:nvCxnSpPr>
          <p:cNvPr id="24" name="Conector recto 23"/>
          <p:cNvCxnSpPr/>
          <p:nvPr/>
        </p:nvCxnSpPr>
        <p:spPr>
          <a:xfrm>
            <a:off x="9791043" y="950011"/>
            <a:ext cx="16351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8999358" y="731379"/>
            <a:ext cx="802152" cy="43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RR =</a:t>
            </a:r>
            <a:endParaRPr lang="es-MX" sz="14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71200" y="4247874"/>
            <a:ext cx="1472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p </a:t>
            </a:r>
            <a:r>
              <a:rPr lang="es-MX" sz="1400" dirty="0"/>
              <a:t>experimental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5471200" y="4714417"/>
            <a:ext cx="11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p </a:t>
            </a:r>
            <a:r>
              <a:rPr lang="es-MX" sz="1400" dirty="0"/>
              <a:t>control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0021527" y="4744743"/>
            <a:ext cx="543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1</a:t>
            </a:r>
          </a:p>
        </p:txBody>
      </p:sp>
      <p:cxnSp>
        <p:nvCxnSpPr>
          <p:cNvPr id="30" name="Conector recto 29"/>
          <p:cNvCxnSpPr/>
          <p:nvPr/>
        </p:nvCxnSpPr>
        <p:spPr>
          <a:xfrm>
            <a:off x="9730599" y="4771737"/>
            <a:ext cx="10237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8928447" y="4522923"/>
            <a:ext cx="802152" cy="43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RR =</a:t>
            </a:r>
            <a:endParaRPr lang="es-MX" sz="14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10863049" y="4509145"/>
            <a:ext cx="1036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/>
              <a:t>= 0.714</a:t>
            </a:r>
          </a:p>
        </p:txBody>
      </p:sp>
    </p:spTree>
    <p:extLst>
      <p:ext uri="{BB962C8B-B14F-4D97-AF65-F5344CB8AC3E}">
        <p14:creationId xmlns:p14="http://schemas.microsoft.com/office/powerpoint/2010/main" val="13570598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94" y="1"/>
            <a:ext cx="7703506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" y="0"/>
            <a:ext cx="4488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(1.2)</a:t>
            </a:r>
          </a:p>
          <a:p>
            <a:r>
              <a:rPr lang="es-MX" sz="3600" i="1" dirty="0"/>
              <a:t>abandonos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sp>
        <p:nvSpPr>
          <p:cNvPr id="8" name="Rectángulo 7"/>
          <p:cNvSpPr/>
          <p:nvPr/>
        </p:nvSpPr>
        <p:spPr>
          <a:xfrm>
            <a:off x="4711700" y="2400300"/>
            <a:ext cx="7213600" cy="1174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/>
          <p:cNvSpPr txBox="1"/>
          <p:nvPr/>
        </p:nvSpPr>
        <p:spPr>
          <a:xfrm>
            <a:off x="2227043" y="1992768"/>
            <a:ext cx="1582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ECCA revisado:</a:t>
            </a:r>
            <a:br>
              <a:rPr lang="es-MX" dirty="0"/>
            </a:br>
            <a:r>
              <a:rPr lang="es-MX" dirty="0"/>
              <a:t>-3/14 en TC</a:t>
            </a:r>
            <a:br>
              <a:rPr lang="es-MX" dirty="0"/>
            </a:br>
            <a:r>
              <a:rPr lang="es-MX" dirty="0"/>
              <a:t>-0/11 en TCC</a:t>
            </a:r>
          </a:p>
        </p:txBody>
      </p:sp>
      <p:cxnSp>
        <p:nvCxnSpPr>
          <p:cNvPr id="10" name="Conector recto de flecha 9"/>
          <p:cNvCxnSpPr>
            <a:stCxn id="9" idx="3"/>
          </p:cNvCxnSpPr>
          <p:nvPr/>
        </p:nvCxnSpPr>
        <p:spPr>
          <a:xfrm>
            <a:off x="3809079" y="2454433"/>
            <a:ext cx="89111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0162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" y="0"/>
            <a:ext cx="4488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(1.3)</a:t>
            </a:r>
          </a:p>
          <a:p>
            <a:r>
              <a:rPr lang="es-MX" sz="3600" i="1" dirty="0"/>
              <a:t>remisión </a:t>
            </a:r>
            <a:r>
              <a:rPr lang="es-MX" i="1" dirty="0"/>
              <a:t>(1)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40800" y="579256"/>
            <a:ext cx="6858001" cy="5699486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664563" y="5036820"/>
            <a:ext cx="5554981" cy="14477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/>
          <p:cNvSpPr txBox="1"/>
          <p:nvPr/>
        </p:nvSpPr>
        <p:spPr>
          <a:xfrm>
            <a:off x="3160937" y="4658974"/>
            <a:ext cx="1582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ECCA revisado:</a:t>
            </a:r>
            <a:br>
              <a:rPr lang="es-MX" dirty="0"/>
            </a:br>
            <a:r>
              <a:rPr lang="es-MX" dirty="0"/>
              <a:t>-8/14 en TC</a:t>
            </a:r>
            <a:br>
              <a:rPr lang="es-MX" dirty="0"/>
            </a:br>
            <a:r>
              <a:rPr lang="es-MX" dirty="0"/>
              <a:t>-9/11 en TCC</a:t>
            </a:r>
          </a:p>
        </p:txBody>
      </p:sp>
      <p:cxnSp>
        <p:nvCxnSpPr>
          <p:cNvPr id="16" name="Conector recto de flecha 15"/>
          <p:cNvCxnSpPr>
            <a:stCxn id="15" idx="3"/>
          </p:cNvCxnSpPr>
          <p:nvPr/>
        </p:nvCxnSpPr>
        <p:spPr>
          <a:xfrm>
            <a:off x="4742973" y="5120639"/>
            <a:ext cx="89111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3780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" y="0"/>
            <a:ext cx="4488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(1.3)</a:t>
            </a:r>
          </a:p>
          <a:p>
            <a:r>
              <a:rPr lang="es-MX" sz="3600" i="1" dirty="0"/>
              <a:t>remisión </a:t>
            </a:r>
            <a:r>
              <a:rPr lang="es-MX" i="1" dirty="0"/>
              <a:t>(1)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40800" y="579256"/>
            <a:ext cx="6858001" cy="5699486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664563" y="5036820"/>
            <a:ext cx="5554981" cy="14477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/>
          <p:cNvSpPr txBox="1"/>
          <p:nvPr/>
        </p:nvSpPr>
        <p:spPr>
          <a:xfrm>
            <a:off x="3160937" y="4658974"/>
            <a:ext cx="1582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ECCA revisado:</a:t>
            </a:r>
            <a:br>
              <a:rPr lang="es-MX" dirty="0"/>
            </a:br>
            <a:r>
              <a:rPr lang="es-MX" dirty="0"/>
              <a:t>-8/14 en TC</a:t>
            </a:r>
            <a:br>
              <a:rPr lang="es-MX" dirty="0"/>
            </a:br>
            <a:r>
              <a:rPr lang="es-MX" dirty="0"/>
              <a:t>-9/11 en TCC</a:t>
            </a:r>
          </a:p>
        </p:txBody>
      </p:sp>
      <p:cxnSp>
        <p:nvCxnSpPr>
          <p:cNvPr id="16" name="Conector recto de flecha 15"/>
          <p:cNvCxnSpPr>
            <a:stCxn id="15" idx="3"/>
          </p:cNvCxnSpPr>
          <p:nvPr/>
        </p:nvCxnSpPr>
        <p:spPr>
          <a:xfrm>
            <a:off x="4742973" y="5120639"/>
            <a:ext cx="89111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13836" t="49740" r="9004" b="35937"/>
          <a:stretch/>
        </p:blipFill>
        <p:spPr>
          <a:xfrm>
            <a:off x="0" y="4646872"/>
            <a:ext cx="12192000" cy="12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23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" y="5072896"/>
            <a:ext cx="224424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" y="0"/>
            <a:ext cx="4488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(1.3)</a:t>
            </a:r>
          </a:p>
          <a:p>
            <a:r>
              <a:rPr lang="es-MX" sz="3600" i="1" dirty="0"/>
              <a:t>remisión </a:t>
            </a:r>
            <a:r>
              <a:rPr lang="es-MX" i="1" dirty="0"/>
              <a:t>(2)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3397" t="16667" r="10322" b="5468"/>
          <a:stretch/>
        </p:blipFill>
        <p:spPr>
          <a:xfrm>
            <a:off x="2244246" y="1162050"/>
            <a:ext cx="9925051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344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" y="0"/>
            <a:ext cx="4833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(1.4)</a:t>
            </a:r>
          </a:p>
          <a:p>
            <a:r>
              <a:rPr lang="es-MX" sz="3600" i="1" dirty="0"/>
              <a:t>severidad de depresión </a:t>
            </a:r>
            <a:r>
              <a:rPr lang="es-MX" i="1" dirty="0"/>
              <a:t>(1)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38861" y="592685"/>
            <a:ext cx="6860453" cy="567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" y="0"/>
            <a:ext cx="4833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(1.4)</a:t>
            </a:r>
          </a:p>
          <a:p>
            <a:r>
              <a:rPr lang="es-MX" sz="3600" i="1" dirty="0"/>
              <a:t>severidad de depresión </a:t>
            </a:r>
            <a:r>
              <a:rPr lang="es-MX" i="1" dirty="0"/>
              <a:t>(2)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4385" y="610385"/>
            <a:ext cx="4791723" cy="77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2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" y="0"/>
            <a:ext cx="483325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(1.5)</a:t>
            </a:r>
          </a:p>
          <a:p>
            <a:r>
              <a:rPr lang="es-MX" sz="3600" i="1" dirty="0"/>
              <a:t>ansiedad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/>
          <a:stretch/>
        </p:blipFill>
        <p:spPr>
          <a:xfrm>
            <a:off x="4488493" y="377370"/>
            <a:ext cx="7703507" cy="64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547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5919281"/>
            <a:ext cx="44884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" y="0"/>
            <a:ext cx="4833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(1.6)</a:t>
            </a:r>
          </a:p>
          <a:p>
            <a:r>
              <a:rPr lang="es-MX" sz="3600" i="1" dirty="0"/>
              <a:t>ajuste social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93" y="408846"/>
            <a:ext cx="7703507" cy="59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3596" y="2257497"/>
            <a:ext cx="9210024" cy="4445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Antecedentes históricos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b="1" dirty="0">
                <a:solidFill>
                  <a:schemeClr val="bg1"/>
                </a:solidFill>
              </a:rPr>
              <a:t>2. Ensayo Clínico Controlado Aleatorio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Herramienta Riesgo de Sesgo de Cochrane</a:t>
            </a:r>
          </a:p>
          <a:p>
            <a:pPr marL="0" indent="0">
              <a:buNone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Revisión Sistemática y Meta-Análisis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47589" y="15482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6161487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8" y="1066800"/>
            <a:ext cx="9788447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1" y="0"/>
            <a:ext cx="97356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5200" dirty="0"/>
              <a:t>subgrupos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13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8" y="1066800"/>
            <a:ext cx="9788447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1" y="0"/>
            <a:ext cx="97356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5200" dirty="0"/>
              <a:t>subgrupos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3234771" y="1066800"/>
            <a:ext cx="6248400" cy="5016500"/>
          </a:xfrm>
          <a:prstGeom prst="ellipse">
            <a:avLst/>
          </a:pr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8" name="Conector recto 7"/>
          <p:cNvCxnSpPr>
            <a:stCxn id="7" idx="1"/>
            <a:endCxn id="7" idx="5"/>
          </p:cNvCxnSpPr>
          <p:nvPr/>
        </p:nvCxnSpPr>
        <p:spPr>
          <a:xfrm>
            <a:off x="4149828" y="1801449"/>
            <a:ext cx="4418286" cy="3547202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4634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Limitaciones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8640" y="1490665"/>
            <a:ext cx="11014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2 de los autores de la revisión se especializan en TCC (puede ser conflicto de interés)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La mala calidad de la evidencia limita a hacer conclusiones contundentes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La mayoría de los estudios son antes del año 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No se encontró información de literatura gris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48640" y="3382369"/>
            <a:ext cx="10114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Conclusiones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48640" y="4720075"/>
            <a:ext cx="1101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TC no es superior a TCC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Los amplios intervalos de confianza sugieren que TC y TCC no son tan diferentes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No es estadísticamente significativo, sin embargo la tendencia es TC &lt; TCC</a:t>
            </a:r>
          </a:p>
        </p:txBody>
      </p:sp>
    </p:spTree>
    <p:extLst>
      <p:ext uri="{BB962C8B-B14F-4D97-AF65-F5344CB8AC3E}">
        <p14:creationId xmlns:p14="http://schemas.microsoft.com/office/powerpoint/2010/main" val="3532987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925582" y="816735"/>
            <a:ext cx="105418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A partir de estos resultados se pudiera comenzar a intervenir con TC o TCC.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Sin embargo, lo ideal sería estar seguros que la TC funciona para la depresión a comparación de un control (lista de espera).</a:t>
            </a:r>
          </a:p>
        </p:txBody>
      </p:sp>
    </p:spTree>
    <p:extLst>
      <p:ext uri="{BB962C8B-B14F-4D97-AF65-F5344CB8AC3E}">
        <p14:creationId xmlns:p14="http://schemas.microsoft.com/office/powerpoint/2010/main" val="28578941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paracaidis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0" y="4465269"/>
            <a:ext cx="10367889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 hay </a:t>
            </a:r>
            <a:r>
              <a:rPr lang="es-MX" sz="3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ECCAs</a:t>
            </a:r>
            <a:r>
              <a:rPr lang="es-MX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para afirmar que el uso de paracaídas reduce la probabilidad de muerte en salto de un avión.</a:t>
            </a:r>
          </a:p>
        </p:txBody>
      </p:sp>
    </p:spTree>
    <p:extLst>
      <p:ext uri="{BB962C8B-B14F-4D97-AF65-F5344CB8AC3E}">
        <p14:creationId xmlns:p14="http://schemas.microsoft.com/office/powerpoint/2010/main" val="41481201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35329" y="1166842"/>
            <a:ext cx="5057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Agradezco</a:t>
            </a:r>
            <a:r>
              <a:rPr lang="es-MX" sz="4800" dirty="0"/>
              <a:t> el tiempo de escucha y espero les haya gustado y que tengan más dudas…</a:t>
            </a:r>
          </a:p>
        </p:txBody>
      </p:sp>
      <p:pic>
        <p:nvPicPr>
          <p:cNvPr id="1026" name="Picture 2" descr="https://openparachute.files.wordpress.com/2015/01/evidence-pyramid.png?w=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68" y="0"/>
            <a:ext cx="64992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68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265447" y="1930067"/>
            <a:ext cx="9721636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¿La </a:t>
            </a:r>
            <a:r>
              <a:rPr lang="es-MX" sz="5300" b="1" dirty="0">
                <a:solidFill>
                  <a:schemeClr val="bg1"/>
                </a:solidFill>
              </a:rPr>
              <a:t>terapia conductual</a:t>
            </a:r>
            <a:r>
              <a:rPr lang="es-MX" sz="4800" dirty="0">
                <a:solidFill>
                  <a:schemeClr val="bg1"/>
                </a:solidFill>
              </a:rPr>
              <a:t> es </a:t>
            </a:r>
            <a:r>
              <a:rPr lang="es-MX" sz="5200" b="1" dirty="0">
                <a:solidFill>
                  <a:schemeClr val="bg1"/>
                </a:solidFill>
              </a:rPr>
              <a:t>superior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</a:p>
          <a:p>
            <a:r>
              <a:rPr lang="es-MX" sz="4800" dirty="0">
                <a:solidFill>
                  <a:schemeClr val="bg1"/>
                </a:solidFill>
              </a:rPr>
              <a:t>a otras terapias psicológicas para </a:t>
            </a:r>
          </a:p>
          <a:p>
            <a:r>
              <a:rPr lang="es-MX" sz="4800" dirty="0">
                <a:solidFill>
                  <a:schemeClr val="bg1"/>
                </a:solidFill>
              </a:rPr>
              <a:t>tratar </a:t>
            </a:r>
            <a:r>
              <a:rPr lang="es-MX" sz="5200" b="1" dirty="0">
                <a:solidFill>
                  <a:schemeClr val="bg1"/>
                </a:solidFill>
              </a:rPr>
              <a:t>depresión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92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198896" y="996617"/>
            <a:ext cx="747850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es-MX" sz="4800" dirty="0">
                <a:solidFill>
                  <a:schemeClr val="bg1"/>
                </a:solidFill>
              </a:rPr>
              <a:t>Se opina.</a:t>
            </a:r>
          </a:p>
          <a:p>
            <a:pPr marL="914400" indent="-914400">
              <a:buAutoNum type="arabicPeriod"/>
            </a:pPr>
            <a:r>
              <a:rPr lang="es-MX" sz="4800" dirty="0">
                <a:solidFill>
                  <a:schemeClr val="bg1"/>
                </a:solidFill>
              </a:rPr>
              <a:t>Se comienza a intervenir.</a:t>
            </a:r>
          </a:p>
          <a:p>
            <a:pPr marL="914400" indent="-914400">
              <a:buAutoNum type="arabicPeriod"/>
            </a:pPr>
            <a:r>
              <a:rPr lang="es-MX" sz="4800" dirty="0">
                <a:solidFill>
                  <a:schemeClr val="bg1"/>
                </a:solidFill>
              </a:rPr>
              <a:t>Se busca evidencia… 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pero… 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5200" b="1" dirty="0">
                <a:solidFill>
                  <a:schemeClr val="bg1"/>
                </a:solidFill>
              </a:rPr>
              <a:t>¿Qué tipo de evidencia?</a:t>
            </a:r>
          </a:p>
        </p:txBody>
      </p:sp>
    </p:spTree>
    <p:extLst>
      <p:ext uri="{BB962C8B-B14F-4D97-AF65-F5344CB8AC3E}">
        <p14:creationId xmlns:p14="http://schemas.microsoft.com/office/powerpoint/2010/main" val="210212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http2.mlstatic.com/teoria-de-la-conducta-un-analisis-de-campo-y-parametrico-D_NQ_NP_21902-MLM20219506327_122014-F.webp"/>
          <p:cNvSpPr>
            <a:spLocks noChangeAspect="1" noChangeArrowheads="1"/>
          </p:cNvSpPr>
          <p:nvPr/>
        </p:nvSpPr>
        <p:spPr bwMode="auto">
          <a:xfrm>
            <a:off x="155575" y="-144463"/>
            <a:ext cx="2954888" cy="2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0" name="Picture 6" descr="https://paideiablog.files.wordpress.com/2015/03/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8592670" y="2982724"/>
            <a:ext cx="3473520" cy="89255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5200" b="1" dirty="0">
                <a:solidFill>
                  <a:schemeClr val="bg1"/>
                </a:solidFill>
              </a:rPr>
              <a:t>Bibliotecas</a:t>
            </a:r>
            <a:endParaRPr lang="es-MX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6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http2.mlstatic.com/teoria-de-la-conducta-un-analisis-de-campo-y-parametrico-D_NQ_NP_21902-MLM20219506327_122014-F.webp"/>
          <p:cNvSpPr>
            <a:spLocks noChangeAspect="1" noChangeArrowheads="1"/>
          </p:cNvSpPr>
          <p:nvPr/>
        </p:nvSpPr>
        <p:spPr bwMode="auto">
          <a:xfrm>
            <a:off x="155575" y="-144463"/>
            <a:ext cx="2954888" cy="2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0" name="Picture 6" descr="https://paideiablog.files.wordpress.com/2015/03/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eb.uaemex.mx/sa/rm/docs/catalogos/trillas/paginas/port/97896824178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609" y="2810435"/>
            <a:ext cx="2614520" cy="38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8868334" y="2582614"/>
            <a:ext cx="3123897" cy="1692771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5200" b="1" dirty="0">
                <a:solidFill>
                  <a:schemeClr val="bg1"/>
                </a:solidFill>
              </a:rPr>
              <a:t>Libros teóricos</a:t>
            </a:r>
            <a:endParaRPr lang="es-MX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44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laseparata.com/wp-content/uploads/2015/06/rata-en-una-caja-de-skinn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/>
          <a:stretch/>
        </p:blipFill>
        <p:spPr bwMode="auto">
          <a:xfrm>
            <a:off x="6800850" y="2618094"/>
            <a:ext cx="5391149" cy="423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elandroidelibre.com/wp-content/uploads/2015/04/pigeon-in-skinner-box-photo-researchers-in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5" r="23015"/>
          <a:stretch/>
        </p:blipFill>
        <p:spPr bwMode="auto">
          <a:xfrm>
            <a:off x="0" y="-3"/>
            <a:ext cx="733425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anaconducta.files.wordpress.com/2012/06/caja-de-skinner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7"/>
          <a:stretch/>
        </p:blipFill>
        <p:spPr bwMode="auto">
          <a:xfrm>
            <a:off x="7326247" y="0"/>
            <a:ext cx="4865753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942974" y="500760"/>
            <a:ext cx="4343400" cy="1692771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5200" b="1" dirty="0">
                <a:solidFill>
                  <a:schemeClr val="bg1"/>
                </a:solidFill>
              </a:rPr>
              <a:t>Experimentos </a:t>
            </a:r>
          </a:p>
          <a:p>
            <a:r>
              <a:rPr lang="es-MX" sz="5200" b="1" dirty="0">
                <a:solidFill>
                  <a:schemeClr val="bg1"/>
                </a:solidFill>
              </a:rPr>
              <a:t>con animales</a:t>
            </a:r>
            <a:endParaRPr lang="es-MX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5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trachoma.org/sites/default/files/IMG_817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839"/>
          <a:stretch/>
        </p:blipFill>
        <p:spPr bwMode="auto">
          <a:xfrm>
            <a:off x="-38100" y="0"/>
            <a:ext cx="12230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6076950" y="406067"/>
            <a:ext cx="5706853" cy="89255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5200" b="1" dirty="0">
                <a:solidFill>
                  <a:schemeClr val="bg1"/>
                </a:solidFill>
              </a:rPr>
              <a:t>Comité de expertos</a:t>
            </a:r>
            <a:endParaRPr lang="es-MX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mapspublic2.ihmc.us/rid=1MZK4PTNL-FXPG5H-1WRC/observaci%C3%B3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4815"/>
            <a:ext cx="6118412" cy="525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4504764" y="406067"/>
            <a:ext cx="7279039" cy="89255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5200" b="1" dirty="0">
                <a:solidFill>
                  <a:schemeClr val="bg1"/>
                </a:solidFill>
              </a:rPr>
              <a:t>Estudios observacionales</a:t>
            </a:r>
            <a:endParaRPr lang="es-MX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15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265447" y="1930067"/>
            <a:ext cx="9146671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¿Hay mejores </a:t>
            </a:r>
            <a:r>
              <a:rPr lang="es-MX" sz="5200" b="1" dirty="0">
                <a:solidFill>
                  <a:schemeClr val="bg1"/>
                </a:solidFill>
              </a:rPr>
              <a:t>tipos de evidencia</a:t>
            </a:r>
            <a:r>
              <a:rPr lang="es-MX" sz="4800" dirty="0">
                <a:solidFill>
                  <a:schemeClr val="bg1"/>
                </a:solidFill>
              </a:rPr>
              <a:t>? 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¿Empírico &gt; Teóricos?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¿Qué tipo de empíricos?</a:t>
            </a:r>
          </a:p>
        </p:txBody>
      </p:sp>
    </p:spTree>
    <p:extLst>
      <p:ext uri="{BB962C8B-B14F-4D97-AF65-F5344CB8AC3E}">
        <p14:creationId xmlns:p14="http://schemas.microsoft.com/office/powerpoint/2010/main" val="204104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3596" y="2257497"/>
            <a:ext cx="9210024" cy="4445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bg1"/>
                </a:solidFill>
              </a:rPr>
              <a:t>1. Antecedentes históricos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bg1"/>
                </a:solidFill>
              </a:rPr>
              <a:t>2. Ensayo Clínico Controlado Aleatorio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bg1"/>
                </a:solidFill>
              </a:rPr>
              <a:t>3. Herramienta Riesgo de Sesgo de Cochrane</a:t>
            </a:r>
          </a:p>
          <a:p>
            <a:pPr marL="0" indent="0">
              <a:buNone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bg1"/>
                </a:solidFill>
              </a:rPr>
              <a:t>4. Revisión Sistemática y Meta-Análisis</a:t>
            </a:r>
          </a:p>
          <a:p>
            <a:pPr marL="0" indent="0">
              <a:buNone/>
            </a:pPr>
            <a:endParaRPr lang="es-MX" sz="3600" dirty="0">
              <a:solidFill>
                <a:schemeClr val="bg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47589" y="15482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449492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/>
          <p:cNvSpPr txBox="1"/>
          <p:nvPr/>
        </p:nvSpPr>
        <p:spPr>
          <a:xfrm>
            <a:off x="0" y="6396335"/>
            <a:ext cx="626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Murad MH, </a:t>
            </a:r>
            <a:r>
              <a:rPr lang="en-US" sz="1200" dirty="0" err="1"/>
              <a:t>Asi</a:t>
            </a:r>
            <a:r>
              <a:rPr lang="en-US" sz="1200" dirty="0"/>
              <a:t> N, </a:t>
            </a:r>
            <a:r>
              <a:rPr lang="en-US" sz="1200" dirty="0" err="1"/>
              <a:t>Alsawas</a:t>
            </a:r>
            <a:r>
              <a:rPr lang="en-US" sz="1200" dirty="0"/>
              <a:t> M, </a:t>
            </a:r>
            <a:r>
              <a:rPr lang="en-US" sz="1200" dirty="0" err="1"/>
              <a:t>Alahdab</a:t>
            </a:r>
            <a:r>
              <a:rPr lang="en-US" sz="1200" dirty="0"/>
              <a:t> F. New evidence pyramid. </a:t>
            </a:r>
            <a:r>
              <a:rPr lang="es-MX" sz="1200" dirty="0" err="1"/>
              <a:t>Evid</a:t>
            </a:r>
            <a:r>
              <a:rPr lang="es-MX" sz="1200" dirty="0"/>
              <a:t> </a:t>
            </a:r>
            <a:r>
              <a:rPr lang="es-MX" sz="1200" dirty="0" err="1"/>
              <a:t>Based</a:t>
            </a:r>
            <a:r>
              <a:rPr lang="es-MX" sz="1200" dirty="0"/>
              <a:t> </a:t>
            </a:r>
            <a:r>
              <a:rPr lang="es-MX" sz="1200" dirty="0" err="1"/>
              <a:t>Med</a:t>
            </a:r>
            <a:r>
              <a:rPr lang="es-MX" sz="1200" dirty="0"/>
              <a:t>. 2016 Aug;21(4):125-7.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3026" y="118561"/>
            <a:ext cx="51257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Pirámide de la evidencia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84879" y="3054246"/>
            <a:ext cx="5111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tipo de estudio responde mejor a mi pregunta?</a:t>
            </a:r>
            <a:endParaRPr lang="es-MX" sz="3200" dirty="0"/>
          </a:p>
        </p:txBody>
      </p:sp>
      <p:pic>
        <p:nvPicPr>
          <p:cNvPr id="7" name="Picture 2" descr="http://2.bp.blogspot.com/-6GZ3OuPbAz8/VNeSH5sZcaI/AAAAAAAAAhQ/PaT3yBiAmWQ/s1600/evidencia_cientifica_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768" y="0"/>
            <a:ext cx="59242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306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/>
          <a:srcRect l="15469" t="45833" r="55937" b="5000"/>
          <a:stretch>
            <a:fillRect/>
          </a:stretch>
        </p:blipFill>
        <p:spPr bwMode="auto">
          <a:xfrm>
            <a:off x="5101525" y="0"/>
            <a:ext cx="7090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4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Murad MH, </a:t>
            </a:r>
            <a:r>
              <a:rPr lang="en-US" sz="1200" dirty="0" err="1"/>
              <a:t>Asi</a:t>
            </a:r>
            <a:r>
              <a:rPr lang="en-US" sz="1200" dirty="0"/>
              <a:t> N, </a:t>
            </a:r>
            <a:r>
              <a:rPr lang="en-US" sz="1200" dirty="0" err="1"/>
              <a:t>Alsawas</a:t>
            </a:r>
            <a:r>
              <a:rPr lang="en-US" sz="1200" dirty="0"/>
              <a:t> M, </a:t>
            </a:r>
            <a:r>
              <a:rPr lang="en-US" sz="1200" dirty="0" err="1"/>
              <a:t>Alahdab</a:t>
            </a:r>
            <a:r>
              <a:rPr lang="en-US" sz="1200" dirty="0"/>
              <a:t> F. New evidence pyramid. </a:t>
            </a:r>
            <a:r>
              <a:rPr lang="es-MX" sz="1200" dirty="0" err="1"/>
              <a:t>Evid</a:t>
            </a:r>
            <a:r>
              <a:rPr lang="es-MX" sz="1200" dirty="0"/>
              <a:t> </a:t>
            </a:r>
            <a:r>
              <a:rPr lang="es-MX" sz="1200" dirty="0" err="1"/>
              <a:t>Based</a:t>
            </a:r>
            <a:r>
              <a:rPr lang="es-MX" sz="1200" dirty="0"/>
              <a:t> </a:t>
            </a:r>
            <a:r>
              <a:rPr lang="es-MX" sz="1200" dirty="0" err="1"/>
              <a:t>Med</a:t>
            </a:r>
            <a:r>
              <a:rPr lang="es-MX" sz="1200" dirty="0"/>
              <a:t>. 2016 Aug;21(4):125-7.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3026" y="118561"/>
            <a:ext cx="51257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Pirámide de la evidencia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84879" y="3054246"/>
            <a:ext cx="5111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tipo de estudio responde mejor a mi pregunta?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677986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30514" y="996617"/>
            <a:ext cx="1094377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i="1" dirty="0">
                <a:solidFill>
                  <a:schemeClr val="bg1"/>
                </a:solidFill>
              </a:rPr>
              <a:t>¿Qué hacer?</a:t>
            </a:r>
          </a:p>
          <a:p>
            <a:r>
              <a:rPr lang="es-MX" sz="4800" dirty="0">
                <a:solidFill>
                  <a:schemeClr val="bg1"/>
                </a:solidFill>
              </a:rPr>
              <a:t>1. Se encuentra evidencia pertinente para la pregunta.</a:t>
            </a:r>
          </a:p>
          <a:p>
            <a:r>
              <a:rPr lang="es-MX" sz="4800" dirty="0">
                <a:solidFill>
                  <a:schemeClr val="bg1"/>
                </a:solidFill>
              </a:rPr>
              <a:t>2. Se analiza esa evidencia.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Supongamos… encontramos un </a:t>
            </a:r>
            <a:r>
              <a:rPr lang="es-MX" sz="5200" b="1" dirty="0">
                <a:solidFill>
                  <a:schemeClr val="bg1"/>
                </a:solidFill>
              </a:rPr>
              <a:t>Ensayo Clínico Controlado Aleatorizado </a:t>
            </a:r>
            <a:r>
              <a:rPr lang="es-MX" sz="4800" dirty="0">
                <a:solidFill>
                  <a:schemeClr val="bg1"/>
                </a:solidFill>
              </a:rPr>
              <a:t>(ECCA)</a:t>
            </a:r>
          </a:p>
        </p:txBody>
      </p:sp>
    </p:spTree>
    <p:extLst>
      <p:ext uri="{BB962C8B-B14F-4D97-AF65-F5344CB8AC3E}">
        <p14:creationId xmlns:p14="http://schemas.microsoft.com/office/powerpoint/2010/main" val="1936896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1501" y="242532"/>
            <a:ext cx="3402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un</a:t>
            </a:r>
            <a:endParaRPr lang="es-MX" sz="4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403898" y="253743"/>
            <a:ext cx="43550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Ensayo Clínico Controlado </a:t>
            </a:r>
          </a:p>
          <a:p>
            <a:r>
              <a:rPr lang="es-MX" sz="5200" b="1" dirty="0"/>
              <a:t>Aleatorizado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113494" y="1915736"/>
            <a:ext cx="2391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(ECCA)?</a:t>
            </a:r>
            <a:endParaRPr lang="es-MX" sz="48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82" t="1264" r="1960" b="52091"/>
          <a:stretch/>
        </p:blipFill>
        <p:spPr>
          <a:xfrm>
            <a:off x="0" y="3996280"/>
            <a:ext cx="12192000" cy="286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85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</a:p>
          <a:p>
            <a:pPr algn="ctr"/>
            <a:endParaRPr lang="es-MX" sz="2800" b="1" dirty="0">
              <a:solidFill>
                <a:schemeClr val="tx1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2" name="Grupo 51"/>
          <p:cNvGrpSpPr/>
          <p:nvPr/>
        </p:nvGrpSpPr>
        <p:grpSpPr>
          <a:xfrm>
            <a:off x="8147672" y="142766"/>
            <a:ext cx="1642333" cy="1507008"/>
            <a:chOff x="10009202" y="1070774"/>
            <a:chExt cx="1642333" cy="1507007"/>
          </a:xfrm>
        </p:grpSpPr>
        <p:pic>
          <p:nvPicPr>
            <p:cNvPr id="53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uadroTexto 54"/>
            <p:cNvSpPr txBox="1"/>
            <p:nvPr/>
          </p:nvSpPr>
          <p:spPr>
            <a:xfrm>
              <a:off x="10418505" y="1232081"/>
              <a:ext cx="12330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Casado</a:t>
              </a:r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10418505" y="1990857"/>
              <a:ext cx="12309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Soltero</a:t>
              </a:r>
            </a:p>
          </p:txBody>
        </p:sp>
      </p:grpSp>
      <p:pic>
        <p:nvPicPr>
          <p:cNvPr id="58" name="Picture 6" descr="Resultado de imag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93" y="2104865"/>
            <a:ext cx="254939" cy="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Resultado de imag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33" y="2181065"/>
            <a:ext cx="254939" cy="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Resultado de imag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566" y="2062087"/>
            <a:ext cx="254939" cy="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Resultado de imag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07" y="2034314"/>
            <a:ext cx="254939" cy="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esultado de imag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9529"/>
            <a:ext cx="254939" cy="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71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n para a ideal world alad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499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12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2" name="Grupo 51"/>
          <p:cNvGrpSpPr/>
          <p:nvPr/>
        </p:nvGrpSpPr>
        <p:grpSpPr>
          <a:xfrm>
            <a:off x="3976228" y="3327913"/>
            <a:ext cx="4093028" cy="3014014"/>
            <a:chOff x="1999455" y="1119189"/>
            <a:chExt cx="5929311" cy="4743448"/>
          </a:xfrm>
        </p:grpSpPr>
        <p:pic>
          <p:nvPicPr>
            <p:cNvPr id="53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2" y="2314690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0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0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69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" name="Grupo 92"/>
          <p:cNvGrpSpPr/>
          <p:nvPr/>
        </p:nvGrpSpPr>
        <p:grpSpPr>
          <a:xfrm>
            <a:off x="8147672" y="142766"/>
            <a:ext cx="1642333" cy="1507008"/>
            <a:chOff x="10009202" y="1070773"/>
            <a:chExt cx="1642333" cy="1507008"/>
          </a:xfrm>
        </p:grpSpPr>
        <p:pic>
          <p:nvPicPr>
            <p:cNvPr id="94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CuadroTexto 95"/>
            <p:cNvSpPr txBox="1"/>
            <p:nvPr/>
          </p:nvSpPr>
          <p:spPr>
            <a:xfrm>
              <a:off x="10418505" y="1232081"/>
              <a:ext cx="12330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Casado</a:t>
              </a:r>
            </a:p>
          </p:txBody>
        </p:sp>
        <p:sp>
          <p:nvSpPr>
            <p:cNvPr id="97" name="CuadroTexto 96"/>
            <p:cNvSpPr txBox="1"/>
            <p:nvPr/>
          </p:nvSpPr>
          <p:spPr>
            <a:xfrm>
              <a:off x="10418505" y="1990857"/>
              <a:ext cx="12309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Soltero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139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2337928" y="3321787"/>
            <a:ext cx="2046514" cy="3014015"/>
            <a:chOff x="3976228" y="3327913"/>
            <a:chExt cx="2046514" cy="3014015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7661042" y="3327913"/>
            <a:ext cx="2046514" cy="3014015"/>
            <a:chOff x="6022742" y="3327913"/>
            <a:chExt cx="2046514" cy="3014015"/>
          </a:xfrm>
        </p:grpSpPr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7" y="408754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5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147672" y="142766"/>
            <a:ext cx="1642333" cy="1507008"/>
            <a:chOff x="10009202" y="1070773"/>
            <a:chExt cx="1642333" cy="1507008"/>
          </a:xfrm>
        </p:grpSpPr>
        <p:pic>
          <p:nvPicPr>
            <p:cNvPr id="172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uadroTexto 5"/>
            <p:cNvSpPr txBox="1"/>
            <p:nvPr/>
          </p:nvSpPr>
          <p:spPr>
            <a:xfrm>
              <a:off x="10418505" y="1232081"/>
              <a:ext cx="12330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Casado</a:t>
              </a:r>
            </a:p>
          </p:txBody>
        </p:sp>
        <p:sp>
          <p:nvSpPr>
            <p:cNvPr id="174" name="CuadroTexto 173"/>
            <p:cNvSpPr txBox="1"/>
            <p:nvPr/>
          </p:nvSpPr>
          <p:spPr>
            <a:xfrm>
              <a:off x="10418505" y="1990857"/>
              <a:ext cx="12309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Soltero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216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2337928" y="3321787"/>
            <a:ext cx="2046514" cy="3014015"/>
            <a:chOff x="3976228" y="3327913"/>
            <a:chExt cx="2046514" cy="3014015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7661042" y="3327913"/>
            <a:ext cx="2046514" cy="3014015"/>
            <a:chOff x="6022742" y="3327913"/>
            <a:chExt cx="2046514" cy="3014015"/>
          </a:xfrm>
        </p:grpSpPr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7" y="408754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5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172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uadroTexto 5"/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174" name="CuadroTexto 173"/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  <p:cxnSp>
        <p:nvCxnSpPr>
          <p:cNvPr id="10" name="Conector recto de flecha 9"/>
          <p:cNvCxnSpPr>
            <a:stCxn id="15" idx="2"/>
            <a:endCxn id="136" idx="1"/>
          </p:cNvCxnSpPr>
          <p:nvPr/>
        </p:nvCxnSpPr>
        <p:spPr>
          <a:xfrm>
            <a:off x="969313" y="3358711"/>
            <a:ext cx="1368615" cy="1093332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de flecha 174"/>
          <p:cNvCxnSpPr>
            <a:stCxn id="176" idx="2"/>
            <a:endCxn id="157" idx="3"/>
          </p:cNvCxnSpPr>
          <p:nvPr/>
        </p:nvCxnSpPr>
        <p:spPr>
          <a:xfrm flipH="1">
            <a:off x="9707556" y="3424770"/>
            <a:ext cx="1275557" cy="1033399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 rot="18733202">
            <a:off x="-157843" y="2998494"/>
            <a:ext cx="1935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Entrenamiento</a:t>
            </a:r>
          </a:p>
        </p:txBody>
      </p:sp>
      <p:sp>
        <p:nvSpPr>
          <p:cNvPr id="176" name="CuadroTexto 175"/>
          <p:cNvSpPr txBox="1"/>
          <p:nvPr/>
        </p:nvSpPr>
        <p:spPr>
          <a:xfrm rot="2559802">
            <a:off x="10169206" y="3050900"/>
            <a:ext cx="1919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Lista de espera</a:t>
            </a:r>
          </a:p>
        </p:txBody>
      </p:sp>
    </p:spTree>
    <p:extLst>
      <p:ext uri="{BB962C8B-B14F-4D97-AF65-F5344CB8AC3E}">
        <p14:creationId xmlns:p14="http://schemas.microsoft.com/office/powerpoint/2010/main" val="145476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arm, clock, clock point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r="19236"/>
          <a:stretch/>
        </p:blipFill>
        <p:spPr bwMode="auto">
          <a:xfrm>
            <a:off x="5598017" y="-4585"/>
            <a:ext cx="6593983" cy="686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d Pills in Person's Ha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9"/>
          <a:stretch/>
        </p:blipFill>
        <p:spPr bwMode="auto">
          <a:xfrm>
            <a:off x="-26894" y="0"/>
            <a:ext cx="61422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4256143" y="2614411"/>
            <a:ext cx="268374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800" i="1" dirty="0">
                <a:solidFill>
                  <a:srgbClr val="FF0000"/>
                </a:solidFill>
                <a:latin typeface="Gotham Black" panose="02000603040000020004" pitchFamily="2" charset="0"/>
              </a:rPr>
              <a:t>VS</a:t>
            </a:r>
          </a:p>
        </p:txBody>
      </p:sp>
      <p:sp>
        <p:nvSpPr>
          <p:cNvPr id="5" name="Rectangle 1"/>
          <p:cNvSpPr/>
          <p:nvPr/>
        </p:nvSpPr>
        <p:spPr>
          <a:xfrm>
            <a:off x="3602927" y="48204"/>
            <a:ext cx="50248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Lato" panose="020F0502020204030203" pitchFamily="34" charset="0"/>
              </a:rPr>
              <a:t>¿Es un tratamiento mejor que la </a:t>
            </a:r>
            <a:r>
              <a:rPr lang="es-MX" sz="3200" b="1" dirty="0">
                <a:solidFill>
                  <a:srgbClr val="FF0000"/>
                </a:solidFill>
                <a:latin typeface="Lato" panose="020F0502020204030203" pitchFamily="34" charset="0"/>
              </a:rPr>
              <a:t>naturaleza y el tiempo?</a:t>
            </a:r>
            <a:endParaRPr lang="en-US" sz="3200" b="1" dirty="0">
              <a:solidFill>
                <a:srgbClr val="FF0000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645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2337928" y="3321787"/>
            <a:ext cx="2046514" cy="3014015"/>
            <a:chOff x="3976228" y="3327913"/>
            <a:chExt cx="2046514" cy="3014015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2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531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83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136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39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7661042" y="3327913"/>
            <a:ext cx="2046514" cy="3014015"/>
            <a:chOff x="6022742" y="3327913"/>
            <a:chExt cx="2046514" cy="3014015"/>
          </a:xfrm>
        </p:grpSpPr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7" y="408754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9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1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0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742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45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6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cxnSp>
        <p:nvCxnSpPr>
          <p:cNvPr id="10" name="Conector recto de flecha 9"/>
          <p:cNvCxnSpPr>
            <a:stCxn id="15" idx="2"/>
            <a:endCxn id="136" idx="1"/>
          </p:cNvCxnSpPr>
          <p:nvPr/>
        </p:nvCxnSpPr>
        <p:spPr>
          <a:xfrm>
            <a:off x="969313" y="3358711"/>
            <a:ext cx="1368615" cy="1093332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 rot="18733202">
            <a:off x="-157843" y="2998494"/>
            <a:ext cx="1935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Entrenamiento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571784" y="3532123"/>
            <a:ext cx="1236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400" b="1" dirty="0"/>
              <a:t>=</a:t>
            </a:r>
          </a:p>
        </p:txBody>
      </p:sp>
      <p:cxnSp>
        <p:nvCxnSpPr>
          <p:cNvPr id="60" name="Conector recto de flecha 59"/>
          <p:cNvCxnSpPr>
            <a:stCxn id="61" idx="2"/>
          </p:cNvCxnSpPr>
          <p:nvPr/>
        </p:nvCxnSpPr>
        <p:spPr>
          <a:xfrm flipH="1">
            <a:off x="9707556" y="3424770"/>
            <a:ext cx="1275557" cy="1033399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/>
          <p:cNvSpPr txBox="1"/>
          <p:nvPr/>
        </p:nvSpPr>
        <p:spPr>
          <a:xfrm rot="2559802">
            <a:off x="10169206" y="3050900"/>
            <a:ext cx="1919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Lista de espera</a:t>
            </a:r>
          </a:p>
        </p:txBody>
      </p:sp>
      <p:grpSp>
        <p:nvGrpSpPr>
          <p:cNvPr id="5" name="Grupo 7">
            <a:extLst>
              <a:ext uri="{FF2B5EF4-FFF2-40B4-BE49-F238E27FC236}">
                <a16:creationId xmlns:a16="http://schemas.microsoft.com/office/drawing/2014/main" id="{801D99F0-0497-0D41-173D-641C63098736}"/>
              </a:ext>
            </a:extLst>
          </p:cNvPr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9" name="Picture 6" descr="Resultado de imagen">
              <a:extLst>
                <a:ext uri="{FF2B5EF4-FFF2-40B4-BE49-F238E27FC236}">
                  <a16:creationId xmlns:a16="http://schemas.microsoft.com/office/drawing/2014/main" id="{47CDDBAC-4C00-E35A-1C15-16C9A1B4A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Resultado de imagen">
              <a:extLst>
                <a:ext uri="{FF2B5EF4-FFF2-40B4-BE49-F238E27FC236}">
                  <a16:creationId xmlns:a16="http://schemas.microsoft.com/office/drawing/2014/main" id="{E0D9308C-2924-D2B4-DCDF-AAC462EB1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uadroTexto 5">
              <a:extLst>
                <a:ext uri="{FF2B5EF4-FFF2-40B4-BE49-F238E27FC236}">
                  <a16:creationId xmlns:a16="http://schemas.microsoft.com/office/drawing/2014/main" id="{A621FCDC-D8FC-B934-7D1E-98B221532E74}"/>
                </a:ext>
              </a:extLst>
            </p:cNvPr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13" name="CuadroTexto 173">
              <a:extLst>
                <a:ext uri="{FF2B5EF4-FFF2-40B4-BE49-F238E27FC236}">
                  <a16:creationId xmlns:a16="http://schemas.microsoft.com/office/drawing/2014/main" id="{8370BB34-4A65-C7F1-4F47-08B726D8DA8F}"/>
                </a:ext>
              </a:extLst>
            </p:cNvPr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587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sultado de imagen para meme jackie ch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594" y="613082"/>
            <a:ext cx="9178456" cy="582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58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2" name="Grupo 51"/>
          <p:cNvGrpSpPr/>
          <p:nvPr/>
        </p:nvGrpSpPr>
        <p:grpSpPr>
          <a:xfrm>
            <a:off x="3976228" y="3327913"/>
            <a:ext cx="4093028" cy="3014014"/>
            <a:chOff x="1999455" y="1119189"/>
            <a:chExt cx="5929311" cy="4743448"/>
          </a:xfrm>
        </p:grpSpPr>
        <p:pic>
          <p:nvPicPr>
            <p:cNvPr id="53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2" y="2314690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0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0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69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uadroTexto 1"/>
          <p:cNvSpPr txBox="1"/>
          <p:nvPr/>
        </p:nvSpPr>
        <p:spPr>
          <a:xfrm>
            <a:off x="0" y="3327913"/>
            <a:ext cx="2838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HIPÓTESIS 1:</a:t>
            </a:r>
          </a:p>
          <a:p>
            <a:r>
              <a:rPr lang="es-MX" sz="2400" dirty="0"/>
              <a:t>Quizás el estatus social fomenta red de apoyo que puede asociarse con diferentes respuestas al tratamiento.</a:t>
            </a:r>
          </a:p>
        </p:txBody>
      </p:sp>
      <p:sp>
        <p:nvSpPr>
          <p:cNvPr id="94" name="CuadroTexto 93"/>
          <p:cNvSpPr txBox="1"/>
          <p:nvPr/>
        </p:nvSpPr>
        <p:spPr>
          <a:xfrm>
            <a:off x="9405750" y="3327913"/>
            <a:ext cx="2838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HIPÓTESIS 1, 2, 3… :</a:t>
            </a:r>
          </a:p>
          <a:p>
            <a:r>
              <a:rPr lang="es-MX" sz="2400" dirty="0"/>
              <a:t>Puede que…</a:t>
            </a:r>
            <a:br>
              <a:rPr lang="es-MX" sz="2400" dirty="0"/>
            </a:br>
            <a:r>
              <a:rPr lang="es-MX" sz="2400" dirty="0"/>
              <a:t>Tal vez…</a:t>
            </a:r>
          </a:p>
          <a:p>
            <a:r>
              <a:rPr lang="es-MX" sz="2400" dirty="0"/>
              <a:t>Quizás...</a:t>
            </a:r>
          </a:p>
          <a:p>
            <a:endParaRPr lang="es-MX" sz="2400" dirty="0"/>
          </a:p>
        </p:txBody>
      </p:sp>
      <p:grpSp>
        <p:nvGrpSpPr>
          <p:cNvPr id="4" name="Grupo 7">
            <a:extLst>
              <a:ext uri="{FF2B5EF4-FFF2-40B4-BE49-F238E27FC236}">
                <a16:creationId xmlns:a16="http://schemas.microsoft.com/office/drawing/2014/main" id="{44A82754-7BFD-85C7-0E03-7037744795C8}"/>
              </a:ext>
            </a:extLst>
          </p:cNvPr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5" name="Picture 6" descr="Resultado de imagen">
              <a:extLst>
                <a:ext uri="{FF2B5EF4-FFF2-40B4-BE49-F238E27FC236}">
                  <a16:creationId xmlns:a16="http://schemas.microsoft.com/office/drawing/2014/main" id="{423F7D3D-D2BA-FB9B-1107-E2610E9A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Resultado de imagen">
              <a:extLst>
                <a:ext uri="{FF2B5EF4-FFF2-40B4-BE49-F238E27FC236}">
                  <a16:creationId xmlns:a16="http://schemas.microsoft.com/office/drawing/2014/main" id="{D31719FC-FD1B-EE7A-5DD9-6B83781C8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5">
              <a:extLst>
                <a:ext uri="{FF2B5EF4-FFF2-40B4-BE49-F238E27FC236}">
                  <a16:creationId xmlns:a16="http://schemas.microsoft.com/office/drawing/2014/main" id="{66E8AFDA-68FD-5508-8C68-1B36B44067EF}"/>
                </a:ext>
              </a:extLst>
            </p:cNvPr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9" name="CuadroTexto 173">
              <a:extLst>
                <a:ext uri="{FF2B5EF4-FFF2-40B4-BE49-F238E27FC236}">
                  <a16:creationId xmlns:a16="http://schemas.microsoft.com/office/drawing/2014/main" id="{BD802F67-9573-0CD8-A211-796E3A7F17A9}"/>
                </a:ext>
              </a:extLst>
            </p:cNvPr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406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2" name="Grupo 51"/>
          <p:cNvGrpSpPr/>
          <p:nvPr/>
        </p:nvGrpSpPr>
        <p:grpSpPr>
          <a:xfrm>
            <a:off x="3976228" y="3327913"/>
            <a:ext cx="4093028" cy="3014014"/>
            <a:chOff x="1999455" y="1119189"/>
            <a:chExt cx="5929311" cy="4743448"/>
          </a:xfrm>
        </p:grpSpPr>
        <p:pic>
          <p:nvPicPr>
            <p:cNvPr id="53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2" y="2314690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45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386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17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48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1179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3490913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1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2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7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835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4" y="2305051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040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110" y="1119189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969" y="3481274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6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03" y="4676775"/>
              <a:ext cx="592931" cy="11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Resultado de imagen para az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15" y="4058297"/>
            <a:ext cx="23812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7">
            <a:extLst>
              <a:ext uri="{FF2B5EF4-FFF2-40B4-BE49-F238E27FC236}">
                <a16:creationId xmlns:a16="http://schemas.microsoft.com/office/drawing/2014/main" id="{BA1E3523-F3F5-28C7-7646-EB553F0A92BC}"/>
              </a:ext>
            </a:extLst>
          </p:cNvPr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4" name="Picture 6" descr="Resultado de imagen">
              <a:extLst>
                <a:ext uri="{FF2B5EF4-FFF2-40B4-BE49-F238E27FC236}">
                  <a16:creationId xmlns:a16="http://schemas.microsoft.com/office/drawing/2014/main" id="{DFA1A820-234C-00E8-6C73-F3B7DFFE9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Resultado de imagen">
              <a:extLst>
                <a:ext uri="{FF2B5EF4-FFF2-40B4-BE49-F238E27FC236}">
                  <a16:creationId xmlns:a16="http://schemas.microsoft.com/office/drawing/2014/main" id="{58B1E5C6-30F3-8FCD-52A1-322EDD109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3F120AF9-6946-36ED-3DD5-3F8C1CAEAE25}"/>
                </a:ext>
              </a:extLst>
            </p:cNvPr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8" name="CuadroTexto 173">
              <a:extLst>
                <a:ext uri="{FF2B5EF4-FFF2-40B4-BE49-F238E27FC236}">
                  <a16:creationId xmlns:a16="http://schemas.microsoft.com/office/drawing/2014/main" id="{144C4099-7224-109F-9770-39970F697B75}"/>
                </a:ext>
              </a:extLst>
            </p:cNvPr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374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" name="Grupo 4"/>
          <p:cNvGrpSpPr/>
          <p:nvPr/>
        </p:nvGrpSpPr>
        <p:grpSpPr>
          <a:xfrm>
            <a:off x="2337928" y="3321786"/>
            <a:ext cx="2046514" cy="3014016"/>
            <a:chOff x="2337928" y="3321786"/>
            <a:chExt cx="2046514" cy="3014016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5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8" y="332178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9041" y="407528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/>
          <p:cNvGrpSpPr/>
          <p:nvPr/>
        </p:nvGrpSpPr>
        <p:grpSpPr>
          <a:xfrm>
            <a:off x="7661041" y="3327913"/>
            <a:ext cx="2046515" cy="3014015"/>
            <a:chOff x="7661041" y="3327913"/>
            <a:chExt cx="2046515" cy="3014015"/>
          </a:xfrm>
        </p:grpSpPr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1" y="333403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326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254" y="407529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109" y="407224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4689297" y="5496264"/>
            <a:ext cx="295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i="1" dirty="0"/>
              <a:t>Aleatorización</a:t>
            </a:r>
          </a:p>
        </p:txBody>
      </p:sp>
      <p:pic>
        <p:nvPicPr>
          <p:cNvPr id="62" name="Picture 2" descr="Resultado de imagen para az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15" y="4058297"/>
            <a:ext cx="23812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7">
            <a:extLst>
              <a:ext uri="{FF2B5EF4-FFF2-40B4-BE49-F238E27FC236}">
                <a16:creationId xmlns:a16="http://schemas.microsoft.com/office/drawing/2014/main" id="{802ADF7A-3343-6438-4834-908C02042D7A}"/>
              </a:ext>
            </a:extLst>
          </p:cNvPr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4" name="Picture 6" descr="Resultado de imagen">
              <a:extLst>
                <a:ext uri="{FF2B5EF4-FFF2-40B4-BE49-F238E27FC236}">
                  <a16:creationId xmlns:a16="http://schemas.microsoft.com/office/drawing/2014/main" id="{581FB873-C309-FECD-1F77-51B15A010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sultado de imagen">
              <a:extLst>
                <a:ext uri="{FF2B5EF4-FFF2-40B4-BE49-F238E27FC236}">
                  <a16:creationId xmlns:a16="http://schemas.microsoft.com/office/drawing/2014/main" id="{325EF565-3F65-F55E-B69E-3021C6A77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5">
              <a:extLst>
                <a:ext uri="{FF2B5EF4-FFF2-40B4-BE49-F238E27FC236}">
                  <a16:creationId xmlns:a16="http://schemas.microsoft.com/office/drawing/2014/main" id="{CF6A646C-2A9D-AC27-30AA-11FCAD2D663F}"/>
                </a:ext>
              </a:extLst>
            </p:cNvPr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10" name="CuadroTexto 173">
              <a:extLst>
                <a:ext uri="{FF2B5EF4-FFF2-40B4-BE49-F238E27FC236}">
                  <a16:creationId xmlns:a16="http://schemas.microsoft.com/office/drawing/2014/main" id="{2996B790-436D-E161-F716-C6B7B26C0F05}"/>
                </a:ext>
              </a:extLst>
            </p:cNvPr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81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" name="Grupo 4"/>
          <p:cNvGrpSpPr/>
          <p:nvPr/>
        </p:nvGrpSpPr>
        <p:grpSpPr>
          <a:xfrm>
            <a:off x="2337928" y="3321786"/>
            <a:ext cx="2046514" cy="3014016"/>
            <a:chOff x="2337928" y="3321786"/>
            <a:chExt cx="2046514" cy="3014016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5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8" y="332178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9041" y="407528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/>
          <p:cNvGrpSpPr/>
          <p:nvPr/>
        </p:nvGrpSpPr>
        <p:grpSpPr>
          <a:xfrm>
            <a:off x="7661041" y="3327913"/>
            <a:ext cx="2046515" cy="3014015"/>
            <a:chOff x="7661041" y="3327913"/>
            <a:chExt cx="2046515" cy="3014015"/>
          </a:xfrm>
        </p:grpSpPr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1" y="333403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326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254" y="407529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109" y="407224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4689297" y="5496264"/>
            <a:ext cx="295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i="1" dirty="0"/>
              <a:t>Aleatorización</a:t>
            </a:r>
          </a:p>
        </p:txBody>
      </p:sp>
      <p:pic>
        <p:nvPicPr>
          <p:cNvPr id="62" name="Picture 2" descr="Resultado de imagen para az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15" y="4058297"/>
            <a:ext cx="23812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Conector recto de flecha 57"/>
          <p:cNvCxnSpPr>
            <a:stCxn id="60" idx="2"/>
            <a:endCxn id="136" idx="1"/>
          </p:cNvCxnSpPr>
          <p:nvPr/>
        </p:nvCxnSpPr>
        <p:spPr>
          <a:xfrm>
            <a:off x="969313" y="3358711"/>
            <a:ext cx="1368615" cy="1093332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/>
          <p:cNvCxnSpPr>
            <a:stCxn id="61" idx="2"/>
            <a:endCxn id="157" idx="3"/>
          </p:cNvCxnSpPr>
          <p:nvPr/>
        </p:nvCxnSpPr>
        <p:spPr>
          <a:xfrm flipH="1">
            <a:off x="9707556" y="3424770"/>
            <a:ext cx="1275557" cy="1033399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/>
          <p:cNvSpPr txBox="1"/>
          <p:nvPr/>
        </p:nvSpPr>
        <p:spPr>
          <a:xfrm rot="18733202">
            <a:off x="-157843" y="2998494"/>
            <a:ext cx="1935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Entrenamiento</a:t>
            </a:r>
          </a:p>
        </p:txBody>
      </p:sp>
      <p:sp>
        <p:nvSpPr>
          <p:cNvPr id="61" name="CuadroTexto 60"/>
          <p:cNvSpPr txBox="1"/>
          <p:nvPr/>
        </p:nvSpPr>
        <p:spPr>
          <a:xfrm rot="2559802">
            <a:off x="10169206" y="3050900"/>
            <a:ext cx="1919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Lista de espera</a:t>
            </a:r>
          </a:p>
        </p:txBody>
      </p:sp>
      <p:grpSp>
        <p:nvGrpSpPr>
          <p:cNvPr id="2" name="Grupo 7">
            <a:extLst>
              <a:ext uri="{FF2B5EF4-FFF2-40B4-BE49-F238E27FC236}">
                <a16:creationId xmlns:a16="http://schemas.microsoft.com/office/drawing/2014/main" id="{2A002A46-8576-176D-D464-598D2A25D0AD}"/>
              </a:ext>
            </a:extLst>
          </p:cNvPr>
          <p:cNvGrpSpPr/>
          <p:nvPr/>
        </p:nvGrpSpPr>
        <p:grpSpPr>
          <a:xfrm>
            <a:off x="8147672" y="142766"/>
            <a:ext cx="2156063" cy="1507008"/>
            <a:chOff x="10009202" y="1070773"/>
            <a:chExt cx="2156063" cy="1507008"/>
          </a:xfrm>
        </p:grpSpPr>
        <p:pic>
          <p:nvPicPr>
            <p:cNvPr id="4" name="Picture 6" descr="Resultado de imagen">
              <a:extLst>
                <a:ext uri="{FF2B5EF4-FFF2-40B4-BE49-F238E27FC236}">
                  <a16:creationId xmlns:a16="http://schemas.microsoft.com/office/drawing/2014/main" id="{877AAB73-8FFC-7B2E-DF33-9F49FD0F3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sultado de imagen">
              <a:extLst>
                <a:ext uri="{FF2B5EF4-FFF2-40B4-BE49-F238E27FC236}">
                  <a16:creationId xmlns:a16="http://schemas.microsoft.com/office/drawing/2014/main" id="{7C13D532-FD55-3423-F59E-16670CD88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5">
              <a:extLst>
                <a:ext uri="{FF2B5EF4-FFF2-40B4-BE49-F238E27FC236}">
                  <a16:creationId xmlns:a16="http://schemas.microsoft.com/office/drawing/2014/main" id="{D8EE55A7-FF47-CAC3-2360-A275FB2DA5CF}"/>
                </a:ext>
              </a:extLst>
            </p:cNvPr>
            <p:cNvSpPr txBox="1"/>
            <p:nvPr/>
          </p:nvSpPr>
          <p:spPr>
            <a:xfrm>
              <a:off x="10418505" y="1232081"/>
              <a:ext cx="1746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Con Trabajo</a:t>
              </a:r>
            </a:p>
          </p:txBody>
        </p:sp>
        <p:sp>
          <p:nvSpPr>
            <p:cNvPr id="10" name="CuadroTexto 173">
              <a:extLst>
                <a:ext uri="{FF2B5EF4-FFF2-40B4-BE49-F238E27FC236}">
                  <a16:creationId xmlns:a16="http://schemas.microsoft.com/office/drawing/2014/main" id="{76AD9A72-2479-1B66-6008-4D5504EB1F13}"/>
                </a:ext>
              </a:extLst>
            </p:cNvPr>
            <p:cNvSpPr txBox="1"/>
            <p:nvPr/>
          </p:nvSpPr>
          <p:spPr>
            <a:xfrm>
              <a:off x="10418505" y="1990857"/>
              <a:ext cx="16409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Sin Trabajo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307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240" t="45738" r="6797"/>
          <a:stretch/>
        </p:blipFill>
        <p:spPr>
          <a:xfrm>
            <a:off x="0" y="0"/>
            <a:ext cx="12192000" cy="1925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4384442" y="1242937"/>
            <a:ext cx="3276600" cy="1638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Muestra</a:t>
            </a:r>
            <a:br>
              <a:rPr lang="es-MX" sz="2800" b="1" dirty="0">
                <a:solidFill>
                  <a:schemeClr val="tx1"/>
                </a:solidFill>
              </a:rPr>
            </a:br>
            <a:r>
              <a:rPr lang="es-MX" sz="2800" b="1" dirty="0">
                <a:solidFill>
                  <a:schemeClr val="tx1"/>
                </a:solidFill>
              </a:rPr>
              <a:t>N = 40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0" y="0"/>
            <a:ext cx="7472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Diseño básico </a:t>
            </a:r>
            <a:br>
              <a:rPr lang="es-MX" sz="5200" b="1" dirty="0"/>
            </a:br>
            <a:r>
              <a:rPr lang="es-MX" sz="5200" b="1" dirty="0"/>
              <a:t>		</a:t>
            </a:r>
            <a:r>
              <a:rPr lang="es-MX" sz="4800" dirty="0"/>
              <a:t>del ECCA</a:t>
            </a:r>
            <a:endParaRPr lang="es-MX" sz="4800" b="1" dirty="0"/>
          </a:p>
        </p:txBody>
      </p:sp>
      <p:grpSp>
        <p:nvGrpSpPr>
          <p:cNvPr id="5" name="Grupo 4"/>
          <p:cNvGrpSpPr/>
          <p:nvPr/>
        </p:nvGrpSpPr>
        <p:grpSpPr>
          <a:xfrm>
            <a:off x="2337928" y="3321786"/>
            <a:ext cx="2046514" cy="3014016"/>
            <a:chOff x="2337928" y="3321786"/>
            <a:chExt cx="2046514" cy="3014016"/>
          </a:xfrm>
        </p:grpSpPr>
        <p:pic>
          <p:nvPicPr>
            <p:cNvPr id="13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332178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075291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928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231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533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6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9" y="5582298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35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138" y="332178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9041" y="407528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/>
          <p:cNvGrpSpPr/>
          <p:nvPr/>
        </p:nvGrpSpPr>
        <p:grpSpPr>
          <a:xfrm>
            <a:off x="7661041" y="3327913"/>
            <a:ext cx="2046515" cy="3014015"/>
            <a:chOff x="7661041" y="3327913"/>
            <a:chExt cx="2046515" cy="3014015"/>
          </a:xfrm>
        </p:grpSpPr>
        <p:pic>
          <p:nvPicPr>
            <p:cNvPr id="13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1" y="3334039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3268" y="482879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254" y="407529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109" y="4072246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332791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08141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1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4834920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42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5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9648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253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344" y="4828795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8950" y="5588424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CuadroTexto 169"/>
          <p:cNvSpPr txBox="1"/>
          <p:nvPr/>
        </p:nvSpPr>
        <p:spPr>
          <a:xfrm>
            <a:off x="7678249" y="2678820"/>
            <a:ext cx="1999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Control</a:t>
            </a:r>
          </a:p>
        </p:txBody>
      </p:sp>
      <p:sp>
        <p:nvSpPr>
          <p:cNvPr id="171" name="CuadroTexto 170"/>
          <p:cNvSpPr txBox="1"/>
          <p:nvPr/>
        </p:nvSpPr>
        <p:spPr>
          <a:xfrm>
            <a:off x="1677527" y="2678821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Experimental</a:t>
            </a:r>
          </a:p>
        </p:txBody>
      </p:sp>
      <p:grpSp>
        <p:nvGrpSpPr>
          <p:cNvPr id="52" name="Grupo 51"/>
          <p:cNvGrpSpPr/>
          <p:nvPr/>
        </p:nvGrpSpPr>
        <p:grpSpPr>
          <a:xfrm>
            <a:off x="8147672" y="142766"/>
            <a:ext cx="1642333" cy="1507008"/>
            <a:chOff x="10009202" y="1070773"/>
            <a:chExt cx="1642333" cy="1507008"/>
          </a:xfrm>
        </p:grpSpPr>
        <p:pic>
          <p:nvPicPr>
            <p:cNvPr id="53" name="Picture 6" descr="Resultado de imag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824277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Resultado de image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202" y="1070773"/>
              <a:ext cx="409303" cy="75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uadroTexto 54"/>
            <p:cNvSpPr txBox="1"/>
            <p:nvPr/>
          </p:nvSpPr>
          <p:spPr>
            <a:xfrm>
              <a:off x="10418505" y="1232081"/>
              <a:ext cx="12330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Casado</a:t>
              </a:r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10418505" y="1990857"/>
              <a:ext cx="12309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200" dirty="0"/>
                <a:t>= Soltero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5260237" y="5766107"/>
            <a:ext cx="1548167" cy="1091893"/>
            <a:chOff x="4501231" y="4058297"/>
            <a:chExt cx="3189538" cy="2123640"/>
          </a:xfrm>
        </p:grpSpPr>
        <p:pic>
          <p:nvPicPr>
            <p:cNvPr id="3074" name="Picture 2" descr="Resultado de imagen para aza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2115" y="4058297"/>
              <a:ext cx="238125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CuadroTexto 56"/>
            <p:cNvSpPr txBox="1"/>
            <p:nvPr/>
          </p:nvSpPr>
          <p:spPr>
            <a:xfrm>
              <a:off x="4501231" y="5468077"/>
              <a:ext cx="3189538" cy="71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/>
                <a:t>Aleatorización</a:t>
              </a:r>
            </a:p>
          </p:txBody>
        </p:sp>
      </p:grpSp>
      <p:cxnSp>
        <p:nvCxnSpPr>
          <p:cNvPr id="58" name="Conector recto de flecha 57"/>
          <p:cNvCxnSpPr>
            <a:stCxn id="60" idx="2"/>
            <a:endCxn id="136" idx="1"/>
          </p:cNvCxnSpPr>
          <p:nvPr/>
        </p:nvCxnSpPr>
        <p:spPr>
          <a:xfrm>
            <a:off x="969313" y="3358711"/>
            <a:ext cx="1368615" cy="1093332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/>
          <p:cNvCxnSpPr>
            <a:stCxn id="61" idx="2"/>
            <a:endCxn id="157" idx="3"/>
          </p:cNvCxnSpPr>
          <p:nvPr/>
        </p:nvCxnSpPr>
        <p:spPr>
          <a:xfrm flipH="1">
            <a:off x="9707556" y="3424770"/>
            <a:ext cx="1275557" cy="1033399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/>
          <p:cNvSpPr txBox="1"/>
          <p:nvPr/>
        </p:nvSpPr>
        <p:spPr>
          <a:xfrm rot="18733202">
            <a:off x="-157843" y="2998494"/>
            <a:ext cx="1935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Entrenamiento</a:t>
            </a:r>
          </a:p>
        </p:txBody>
      </p:sp>
      <p:sp>
        <p:nvSpPr>
          <p:cNvPr id="61" name="CuadroTexto 60"/>
          <p:cNvSpPr txBox="1"/>
          <p:nvPr/>
        </p:nvSpPr>
        <p:spPr>
          <a:xfrm rot="2559802">
            <a:off x="10169206" y="3050900"/>
            <a:ext cx="1919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chemeClr val="accent1">
                    <a:lumMod val="50000"/>
                  </a:schemeClr>
                </a:solidFill>
              </a:rPr>
              <a:t>Lista de espera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5571784" y="3532123"/>
            <a:ext cx="1236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11794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48640" y="337625"/>
            <a:ext cx="10114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TCC</a:t>
            </a:r>
            <a:r>
              <a:rPr lang="es-MX" sz="5200" dirty="0"/>
              <a:t> </a:t>
            </a:r>
            <a:r>
              <a:rPr lang="es-MX" sz="4800" dirty="0"/>
              <a:t>vs </a:t>
            </a:r>
            <a:r>
              <a:rPr lang="es-MX" sz="5200" b="1" dirty="0"/>
              <a:t>TC</a:t>
            </a:r>
            <a:r>
              <a:rPr lang="es-MX" sz="5200" dirty="0"/>
              <a:t> </a:t>
            </a:r>
            <a:r>
              <a:rPr lang="es-MX" sz="4800" dirty="0"/>
              <a:t>vs </a:t>
            </a:r>
            <a:r>
              <a:rPr lang="es-MX" sz="5200" b="1" dirty="0"/>
              <a:t>antidepresivo</a:t>
            </a:r>
            <a:r>
              <a:rPr lang="es-MX" sz="5200" dirty="0"/>
              <a:t> </a:t>
            </a:r>
            <a:r>
              <a:rPr lang="es-MX" sz="4800" dirty="0"/>
              <a:t>para depresión</a:t>
            </a:r>
            <a:endParaRPr lang="es-MX" sz="4800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14" y="2230790"/>
            <a:ext cx="928817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2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23"/>
          <a:stretch/>
        </p:blipFill>
        <p:spPr bwMode="auto">
          <a:xfrm>
            <a:off x="2437012" y="1644245"/>
            <a:ext cx="7317975" cy="436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503511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07" b="1"/>
          <a:stretch/>
        </p:blipFill>
        <p:spPr bwMode="auto">
          <a:xfrm>
            <a:off x="2437012" y="1968841"/>
            <a:ext cx="7317975" cy="316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754987" y="3889327"/>
            <a:ext cx="2437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i="1" dirty="0"/>
              <a:t>Tarea: 20 minutos del ejercicio que se entreno. Para asegurarse, se les dio un cronómetro para medir su tarea, el cual tenía un contador escondido para medir el tiempo de tarea.</a:t>
            </a:r>
          </a:p>
        </p:txBody>
      </p:sp>
      <p:cxnSp>
        <p:nvCxnSpPr>
          <p:cNvPr id="7" name="Conector recto de flecha 6"/>
          <p:cNvCxnSpPr>
            <a:stCxn id="3" idx="0"/>
          </p:cNvCxnSpPr>
          <p:nvPr/>
        </p:nvCxnSpPr>
        <p:spPr>
          <a:xfrm flipH="1" flipV="1">
            <a:off x="9754987" y="3120571"/>
            <a:ext cx="1218507" cy="768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75602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3596" y="2257497"/>
            <a:ext cx="9210024" cy="4445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600" b="1" dirty="0">
                <a:solidFill>
                  <a:schemeClr val="bg1"/>
                </a:solidFill>
              </a:rPr>
              <a:t>1. Antecedentes históricos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Ensayo Clínico Controlado Aleatorio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Herramienta Riesgo de Sesgo de Cochrane</a:t>
            </a:r>
          </a:p>
          <a:p>
            <a:pPr marL="0" indent="0">
              <a:buNone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Revisión Sistemática y Meta-Análisis</a:t>
            </a:r>
          </a:p>
          <a:p>
            <a:pPr marL="0" indent="0">
              <a:buNone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47589" y="15482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2256170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241681" y="2643973"/>
            <a:ext cx="81405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¿Cómo saber si este ECCA </a:t>
            </a:r>
          </a:p>
          <a:p>
            <a:r>
              <a:rPr lang="es-MX" sz="4800" dirty="0">
                <a:solidFill>
                  <a:schemeClr val="bg1"/>
                </a:solidFill>
              </a:rPr>
              <a:t>tiene </a:t>
            </a:r>
            <a:r>
              <a:rPr lang="es-MX" sz="5200" b="1" dirty="0">
                <a:solidFill>
                  <a:schemeClr val="bg1"/>
                </a:solidFill>
              </a:rPr>
              <a:t>resultados confiables</a:t>
            </a:r>
            <a:r>
              <a:rPr lang="es-MX" sz="4800" dirty="0">
                <a:solidFill>
                  <a:schemeClr val="bg1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872021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3596" y="2257497"/>
            <a:ext cx="9210024" cy="4445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Antecedentes históricos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Ensayo Clínico Controlado Aleatorio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b="1" dirty="0">
                <a:solidFill>
                  <a:schemeClr val="bg1"/>
                </a:solidFill>
              </a:rPr>
              <a:t>3. Herramienta Riesgo de Sesgo de Cochrane</a:t>
            </a:r>
          </a:p>
          <a:p>
            <a:pPr marL="0" indent="0">
              <a:buNone/>
            </a:pPr>
            <a:endParaRPr lang="es-MX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Revisión Sistemática y Meta-Análisis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47589" y="15482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267486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Higgins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JPT,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Altman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DG,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Gøtzsche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PC,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Jüni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Moher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Oxman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AD, et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al.The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Cochrane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Collaboration’s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assessing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randomised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trials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. BMJ 2011;343: d5928.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40529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Riesgo de sesgo</a:t>
            </a:r>
            <a:br>
              <a:rPr lang="es-MX" sz="5200" b="1" dirty="0"/>
            </a:br>
            <a:br>
              <a:rPr lang="es-MX" sz="5200" b="1" dirty="0"/>
            </a:br>
            <a:r>
              <a:rPr lang="es-MX" sz="4800" dirty="0"/>
              <a:t>¿Qué es?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632" y="-1"/>
            <a:ext cx="7590368" cy="65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03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Higgins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JPT,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Altman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DG,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Gøtzsche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PC,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Jüni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P,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Moher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D,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Oxman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AD, et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al.The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Cochrane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Collaboration’s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assessing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randomised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dirty="0" err="1">
                <a:latin typeface="Arial" panose="020B0604020202020204" pitchFamily="34" charset="0"/>
                <a:cs typeface="Arial" panose="020B0604020202020204" pitchFamily="34" charset="0"/>
              </a:rPr>
              <a:t>trials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. BMJ 2011;343: d5928.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942" y="0"/>
            <a:ext cx="7275058" cy="340000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48640" y="337625"/>
            <a:ext cx="40529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Riesgo de sesgo</a:t>
            </a:r>
            <a:br>
              <a:rPr lang="es-MX" sz="5200" b="1" dirty="0"/>
            </a:br>
            <a:br>
              <a:rPr lang="es-MX" sz="5200" b="1" dirty="0"/>
            </a:br>
            <a:r>
              <a:rPr lang="es-MX" sz="4800" dirty="0"/>
              <a:t>¿Qué es?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32012" y="4444201"/>
            <a:ext cx="10602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Es una herramienta utilizada para evaluar (</a:t>
            </a:r>
            <a:r>
              <a:rPr lang="es-MX" sz="3200" i="1" dirty="0">
                <a:solidFill>
                  <a:srgbClr val="FF0000"/>
                </a:solidFill>
              </a:rPr>
              <a:t>alto</a:t>
            </a:r>
            <a:r>
              <a:rPr lang="es-MX" sz="3200" i="1" dirty="0"/>
              <a:t>, </a:t>
            </a:r>
            <a:r>
              <a:rPr lang="es-MX" sz="3200" i="1" dirty="0">
                <a:solidFill>
                  <a:schemeClr val="accent6">
                    <a:lumMod val="50000"/>
                  </a:schemeClr>
                </a:solidFill>
              </a:rPr>
              <a:t>bajo</a:t>
            </a:r>
            <a:r>
              <a:rPr lang="es-MX" sz="3200" i="1" dirty="0"/>
              <a:t>, </a:t>
            </a:r>
            <a:r>
              <a:rPr lang="es-MX" sz="3200" i="1" dirty="0">
                <a:solidFill>
                  <a:schemeClr val="accent4">
                    <a:lumMod val="50000"/>
                  </a:schemeClr>
                </a:solidFill>
              </a:rPr>
              <a:t>incierto</a:t>
            </a:r>
            <a:r>
              <a:rPr lang="es-MX" sz="3200" dirty="0"/>
              <a:t>) el </a:t>
            </a:r>
            <a:r>
              <a:rPr lang="es-MX" sz="3400" b="1" dirty="0"/>
              <a:t>nivel y tipo de sesgo </a:t>
            </a:r>
            <a:r>
              <a:rPr lang="es-MX" sz="3200" dirty="0"/>
              <a:t>en un ECCA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916942" y="3400008"/>
            <a:ext cx="72750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i="1" dirty="0">
                <a:latin typeface="Arial" panose="020B0604020202020204" pitchFamily="34" charset="0"/>
                <a:cs typeface="Arial" panose="020B0604020202020204" pitchFamily="34" charset="0"/>
              </a:rPr>
              <a:t>Capitulo 8 del manual para revisiones sistemáticas de Cochrane. Acceso gratuito. Búsqueda en Google.</a:t>
            </a:r>
          </a:p>
        </p:txBody>
      </p:sp>
    </p:spTree>
    <p:extLst>
      <p:ext uri="{BB962C8B-B14F-4D97-AF65-F5344CB8AC3E}">
        <p14:creationId xmlns:p14="http://schemas.microsoft.com/office/powerpoint/2010/main" val="3157088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Sesgos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03036" y="1711559"/>
            <a:ext cx="592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Sesgo de selección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Generación de la secuencia aleatoria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Ocultación de la secuencia aleatoria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51329" y="3283384"/>
            <a:ext cx="55446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/>
              <a:t>Sesgo de desgaste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Datos incompletos del desenlace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03036" y="468929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2800" b="1" dirty="0"/>
              <a:t>Sesgo de detección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Cegamiento de evaluadores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068671" y="3950191"/>
            <a:ext cx="4885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/>
              <a:t>Sesgo de reporte/notificación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Reporte selectivo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068671" y="1711559"/>
            <a:ext cx="48857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/>
              <a:t>Sesgo de lealtad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Conflicto de interés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Habilidades terapéuticas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Fidelidad</a:t>
            </a:r>
          </a:p>
        </p:txBody>
      </p:sp>
    </p:spTree>
    <p:extLst>
      <p:ext uri="{BB962C8B-B14F-4D97-AF65-F5344CB8AC3E}">
        <p14:creationId xmlns:p14="http://schemas.microsoft.com/office/powerpoint/2010/main" val="504072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lanc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87" y="0"/>
            <a:ext cx="4224599" cy="203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rorystauntonfoundationforsepsis.org/wp-content/uploads/2014/10/Jama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94" y="4143375"/>
            <a:ext cx="27908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NEJ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1" y="255784"/>
            <a:ext cx="64484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m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778" y="4419600"/>
            <a:ext cx="283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/>
              <a:t>SEGURAMENTE MIS QUERIDOS JOURNALS NOS CUIDAN PARA QUE ESTO NO PASE…</a:t>
            </a:r>
          </a:p>
        </p:txBody>
      </p:sp>
      <p:sp>
        <p:nvSpPr>
          <p:cNvPr id="2" name="AutoShape 8" descr="Image result for jama logo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0" descr="Image result for jama logo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jama logo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90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11010266" y="0"/>
            <a:ext cx="1181734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Sesgos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 err="1"/>
              <a:t>Mathieu</a:t>
            </a:r>
            <a:r>
              <a:rPr lang="es-MX" sz="1200" dirty="0"/>
              <a:t>, S. (2009) </a:t>
            </a:r>
            <a:r>
              <a:rPr lang="es-MX" sz="1200" dirty="0" err="1">
                <a:solidFill>
                  <a:srgbClr val="292526"/>
                </a:solidFill>
              </a:rPr>
              <a:t>Comparison</a:t>
            </a:r>
            <a:r>
              <a:rPr lang="es-MX" sz="1200" dirty="0">
                <a:solidFill>
                  <a:srgbClr val="292526"/>
                </a:solidFill>
              </a:rPr>
              <a:t> of </a:t>
            </a:r>
            <a:r>
              <a:rPr lang="es-MX" sz="1200" dirty="0" err="1">
                <a:solidFill>
                  <a:srgbClr val="292526"/>
                </a:solidFill>
              </a:rPr>
              <a:t>Registered</a:t>
            </a:r>
            <a:r>
              <a:rPr lang="es-MX" sz="1200" dirty="0">
                <a:solidFill>
                  <a:srgbClr val="292526"/>
                </a:solidFill>
              </a:rPr>
              <a:t> and </a:t>
            </a:r>
            <a:r>
              <a:rPr lang="es-MX" sz="1200" dirty="0" err="1">
                <a:solidFill>
                  <a:srgbClr val="292526"/>
                </a:solidFill>
              </a:rPr>
              <a:t>Published</a:t>
            </a:r>
            <a:r>
              <a:rPr lang="es-MX" sz="1200" dirty="0">
                <a:solidFill>
                  <a:srgbClr val="292526"/>
                </a:solidFill>
              </a:rPr>
              <a:t> </a:t>
            </a:r>
            <a:r>
              <a:rPr lang="es-MX" sz="1200" dirty="0" err="1">
                <a:solidFill>
                  <a:srgbClr val="292526"/>
                </a:solidFill>
              </a:rPr>
              <a:t>Primary</a:t>
            </a:r>
            <a:r>
              <a:rPr lang="es-MX" sz="1200" dirty="0">
                <a:solidFill>
                  <a:srgbClr val="292526"/>
                </a:solidFill>
              </a:rPr>
              <a:t> </a:t>
            </a:r>
            <a:r>
              <a:rPr lang="es-MX" sz="1200" dirty="0" err="1">
                <a:solidFill>
                  <a:srgbClr val="292526"/>
                </a:solidFill>
              </a:rPr>
              <a:t>Outcomes</a:t>
            </a:r>
            <a:r>
              <a:rPr lang="es-MX" sz="1200" dirty="0">
                <a:solidFill>
                  <a:srgbClr val="292526"/>
                </a:solidFill>
              </a:rPr>
              <a:t> in </a:t>
            </a:r>
            <a:r>
              <a:rPr lang="es-MX" sz="1200" dirty="0" err="1">
                <a:solidFill>
                  <a:srgbClr val="292526"/>
                </a:solidFill>
              </a:rPr>
              <a:t>Randomized</a:t>
            </a:r>
            <a:r>
              <a:rPr lang="es-MX" sz="1200" dirty="0">
                <a:solidFill>
                  <a:srgbClr val="292526"/>
                </a:solidFill>
              </a:rPr>
              <a:t> </a:t>
            </a:r>
            <a:r>
              <a:rPr lang="es-MX" sz="1200" dirty="0" err="1">
                <a:solidFill>
                  <a:srgbClr val="292526"/>
                </a:solidFill>
              </a:rPr>
              <a:t>Controlled</a:t>
            </a:r>
            <a:r>
              <a:rPr lang="es-MX" sz="1200" dirty="0">
                <a:solidFill>
                  <a:srgbClr val="292526"/>
                </a:solidFill>
              </a:rPr>
              <a:t> </a:t>
            </a:r>
            <a:r>
              <a:rPr lang="es-MX" sz="1200" dirty="0" err="1">
                <a:solidFill>
                  <a:srgbClr val="292526"/>
                </a:solidFill>
              </a:rPr>
              <a:t>Trials</a:t>
            </a:r>
            <a:r>
              <a:rPr lang="es-MX" sz="1200" dirty="0">
                <a:solidFill>
                  <a:srgbClr val="292526"/>
                </a:solidFill>
              </a:rPr>
              <a:t>. </a:t>
            </a:r>
            <a:r>
              <a:rPr lang="es-MX" sz="1200" i="1" dirty="0"/>
              <a:t>JAMA. 2009;302(9):977-984</a:t>
            </a:r>
            <a:r>
              <a:rPr lang="es-MX" sz="1200" dirty="0"/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40" y="342035"/>
            <a:ext cx="7342210" cy="608059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57900" y="1999039"/>
            <a:ext cx="971550" cy="69532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3877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4" y="969782"/>
            <a:ext cx="10734284" cy="46291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7344" y="6050338"/>
            <a:ext cx="11317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Hollis, Sally, and Fiona Campbell. "What is meant by intention to treat analysis? Survey of published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randomised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controlled trials."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BMJ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319.7211 (1999): 670-674.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57735" y="4994031"/>
            <a:ext cx="1364567" cy="520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46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Sesgos</a:t>
            </a:r>
          </a:p>
        </p:txBody>
      </p:sp>
      <p:pic>
        <p:nvPicPr>
          <p:cNvPr id="8" name="Imagen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91"/>
          <a:stretch/>
        </p:blipFill>
        <p:spPr bwMode="auto">
          <a:xfrm>
            <a:off x="2343150" y="1968841"/>
            <a:ext cx="7505700" cy="363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923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pic>
        <p:nvPicPr>
          <p:cNvPr id="7" name="Imagen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4" b="-37"/>
          <a:stretch/>
        </p:blipFill>
        <p:spPr bwMode="auto">
          <a:xfrm>
            <a:off x="1853229" y="1968841"/>
            <a:ext cx="75057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Sesgos</a:t>
            </a:r>
          </a:p>
        </p:txBody>
      </p:sp>
    </p:spTree>
    <p:extLst>
      <p:ext uri="{BB962C8B-B14F-4D97-AF65-F5344CB8AC3E}">
        <p14:creationId xmlns:p14="http://schemas.microsoft.com/office/powerpoint/2010/main" val="181641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433" b="71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5464" y="258465"/>
            <a:ext cx="51381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Ambroise</a:t>
            </a:r>
            <a:r>
              <a:rPr lang="en-US" sz="4400" dirty="0">
                <a:solidFill>
                  <a:schemeClr val="bg1"/>
                </a:solidFill>
              </a:rPr>
              <a:t> Pare (1537)</a:t>
            </a:r>
          </a:p>
        </p:txBody>
      </p:sp>
      <p:sp>
        <p:nvSpPr>
          <p:cNvPr id="8" name="CuadroTexto 5"/>
          <p:cNvSpPr txBox="1"/>
          <p:nvPr/>
        </p:nvSpPr>
        <p:spPr>
          <a:xfrm>
            <a:off x="8703545" y="-3145"/>
            <a:ext cx="3488455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Estudio Comparativo</a:t>
            </a:r>
          </a:p>
        </p:txBody>
      </p:sp>
    </p:spTree>
    <p:extLst>
      <p:ext uri="{BB962C8B-B14F-4D97-AF65-F5344CB8AC3E}">
        <p14:creationId xmlns:p14="http://schemas.microsoft.com/office/powerpoint/2010/main" val="424157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11199" y="651040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Identificación y llamadas</a:t>
            </a:r>
            <a:br>
              <a:rPr lang="es-MX" dirty="0"/>
            </a:br>
            <a:r>
              <a:rPr lang="es-MX" dirty="0"/>
              <a:t>N = 220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211195" y="2162156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Entrevista para evaluación</a:t>
            </a:r>
            <a:br>
              <a:rPr lang="es-MX" dirty="0"/>
            </a:br>
            <a:r>
              <a:rPr lang="es-MX" dirty="0"/>
              <a:t>N = 111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768066" y="1052311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-No entrevista </a:t>
            </a:r>
          </a:p>
          <a:p>
            <a:r>
              <a:rPr lang="es-MX" dirty="0"/>
              <a:t>N = 109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211195" y="3654597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Cumplen criterios de inclusión</a:t>
            </a:r>
          </a:p>
          <a:p>
            <a:r>
              <a:rPr lang="es-MX" dirty="0"/>
              <a:t>N = 43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768067" y="2143282"/>
            <a:ext cx="273342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-No criterios de inclusión</a:t>
            </a:r>
          </a:p>
          <a:p>
            <a:r>
              <a:rPr lang="es-MX" dirty="0"/>
              <a:t>N = 43</a:t>
            </a:r>
          </a:p>
          <a:p>
            <a:r>
              <a:rPr lang="es-MX" dirty="0"/>
              <a:t>-No asistieron a las citas</a:t>
            </a:r>
          </a:p>
          <a:p>
            <a:r>
              <a:rPr lang="es-MX" dirty="0"/>
              <a:t>N = 8</a:t>
            </a:r>
          </a:p>
          <a:p>
            <a:r>
              <a:rPr lang="es-MX" dirty="0"/>
              <a:t>-Otros</a:t>
            </a:r>
          </a:p>
          <a:p>
            <a:r>
              <a:rPr lang="es-MX" dirty="0"/>
              <a:t>N = 20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768065" y="4295923"/>
            <a:ext cx="27334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-Reusaron el programa</a:t>
            </a:r>
          </a:p>
          <a:p>
            <a:r>
              <a:rPr lang="es-MX" dirty="0"/>
              <a:t>N = 5</a:t>
            </a:r>
          </a:p>
          <a:p>
            <a:r>
              <a:rPr lang="es-MX" dirty="0"/>
              <a:t>-Se detectó serio trastorno psiquiátrico</a:t>
            </a:r>
          </a:p>
          <a:p>
            <a:r>
              <a:rPr lang="es-MX" dirty="0"/>
              <a:t>N = 1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211197" y="5442712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Incluidos en el ensayo</a:t>
            </a:r>
          </a:p>
          <a:p>
            <a:r>
              <a:rPr lang="es-MX" dirty="0"/>
              <a:t>N = 37</a:t>
            </a:r>
          </a:p>
        </p:txBody>
      </p:sp>
      <p:cxnSp>
        <p:nvCxnSpPr>
          <p:cNvPr id="13" name="Conector recto de flecha 12"/>
          <p:cNvCxnSpPr>
            <a:stCxn id="3" idx="2"/>
            <a:endCxn id="7" idx="0"/>
          </p:cNvCxnSpPr>
          <p:nvPr/>
        </p:nvCxnSpPr>
        <p:spPr>
          <a:xfrm flipH="1">
            <a:off x="3577907" y="1297371"/>
            <a:ext cx="4" cy="864785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0"/>
          </p:cNvCxnSpPr>
          <p:nvPr/>
        </p:nvCxnSpPr>
        <p:spPr>
          <a:xfrm>
            <a:off x="3577907" y="2808487"/>
            <a:ext cx="0" cy="84611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9" idx="2"/>
            <a:endCxn id="12" idx="0"/>
          </p:cNvCxnSpPr>
          <p:nvPr/>
        </p:nvCxnSpPr>
        <p:spPr>
          <a:xfrm>
            <a:off x="3577907" y="4577927"/>
            <a:ext cx="2" cy="864785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endCxn id="11" idx="1"/>
          </p:cNvCxnSpPr>
          <p:nvPr/>
        </p:nvCxnSpPr>
        <p:spPr>
          <a:xfrm>
            <a:off x="3577907" y="4903150"/>
            <a:ext cx="4190158" cy="13143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endCxn id="10" idx="1"/>
          </p:cNvCxnSpPr>
          <p:nvPr/>
        </p:nvCxnSpPr>
        <p:spPr>
          <a:xfrm flipV="1">
            <a:off x="3577907" y="3020445"/>
            <a:ext cx="4190160" cy="13613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endCxn id="8" idx="1"/>
          </p:cNvCxnSpPr>
          <p:nvPr/>
        </p:nvCxnSpPr>
        <p:spPr>
          <a:xfrm flipV="1">
            <a:off x="3577907" y="1375477"/>
            <a:ext cx="4190159" cy="26785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570583" y="-19846"/>
            <a:ext cx="546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</a:t>
            </a:r>
            <a:endParaRPr lang="es-MX" sz="4800" b="1" i="1" dirty="0"/>
          </a:p>
        </p:txBody>
      </p:sp>
    </p:spTree>
    <p:extLst>
      <p:ext uri="{BB962C8B-B14F-4D97-AF65-F5344CB8AC3E}">
        <p14:creationId xmlns:p14="http://schemas.microsoft.com/office/powerpoint/2010/main" val="2050903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n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37" y="0"/>
            <a:ext cx="971447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5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n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37" y="0"/>
            <a:ext cx="9714478" cy="6858001"/>
          </a:xfrm>
          <a:prstGeom prst="rect">
            <a:avLst/>
          </a:prstGeom>
        </p:spPr>
      </p:pic>
      <p:sp>
        <p:nvSpPr>
          <p:cNvPr id="70" name="CuadroTexto 69"/>
          <p:cNvSpPr txBox="1"/>
          <p:nvPr/>
        </p:nvSpPr>
        <p:spPr>
          <a:xfrm>
            <a:off x="4440147" y="3044279"/>
            <a:ext cx="3309258" cy="769441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200" b="1" dirty="0">
                <a:solidFill>
                  <a:schemeClr val="accent2">
                    <a:lumMod val="50000"/>
                  </a:schemeClr>
                </a:solidFill>
              </a:rPr>
              <a:t>Otros sesgos:</a:t>
            </a:r>
          </a:p>
          <a:p>
            <a:r>
              <a:rPr lang="es-MX" sz="2200" dirty="0">
                <a:solidFill>
                  <a:schemeClr val="accent2">
                    <a:lumMod val="50000"/>
                  </a:schemeClr>
                </a:solidFill>
              </a:rPr>
              <a:t>-Desbalance de línea base.</a:t>
            </a:r>
          </a:p>
        </p:txBody>
      </p:sp>
    </p:spTree>
    <p:extLst>
      <p:ext uri="{BB962C8B-B14F-4D97-AF65-F5344CB8AC3E}">
        <p14:creationId xmlns:p14="http://schemas.microsoft.com/office/powerpoint/2010/main" val="3895588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4" y="0"/>
            <a:ext cx="1089633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1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4" y="0"/>
            <a:ext cx="10896332" cy="685799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41371" y="2028615"/>
            <a:ext cx="3309258" cy="2800767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200" b="1" dirty="0">
                <a:solidFill>
                  <a:schemeClr val="accent2">
                    <a:lumMod val="50000"/>
                  </a:schemeClr>
                </a:solidFill>
              </a:rPr>
              <a:t>Sesgo de reporte ¿?:</a:t>
            </a:r>
          </a:p>
          <a:p>
            <a:r>
              <a:rPr lang="es-MX" sz="2200" dirty="0">
                <a:solidFill>
                  <a:schemeClr val="accent2">
                    <a:lumMod val="50000"/>
                  </a:schemeClr>
                </a:solidFill>
              </a:rPr>
              <a:t>-No está claro que hagan prueba estadística para determinar que tanto son diferentes los pacientes.</a:t>
            </a:r>
          </a:p>
          <a:p>
            <a:r>
              <a:rPr lang="es-MX" sz="2200" dirty="0">
                <a:solidFill>
                  <a:schemeClr val="accent2">
                    <a:lumMod val="50000"/>
                  </a:schemeClr>
                </a:solidFill>
              </a:rPr>
              <a:t>-Quizás son estadísticamente distintos los grupos en línea base.</a:t>
            </a:r>
          </a:p>
        </p:txBody>
      </p:sp>
    </p:spTree>
    <p:extLst>
      <p:ext uri="{BB962C8B-B14F-4D97-AF65-F5344CB8AC3E}">
        <p14:creationId xmlns:p14="http://schemas.microsoft.com/office/powerpoint/2010/main" val="3140409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11199" y="288183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Incluidos en el ensayo</a:t>
            </a:r>
            <a:br>
              <a:rPr lang="es-MX" dirty="0"/>
            </a:br>
            <a:r>
              <a:rPr lang="es-MX" dirty="0"/>
              <a:t>N = 37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54967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cognitivo conductual</a:t>
            </a:r>
            <a:br>
              <a:rPr lang="es-MX" dirty="0"/>
            </a:br>
            <a:r>
              <a:rPr lang="es-MX" dirty="0"/>
              <a:t>N = 11</a:t>
            </a:r>
          </a:p>
        </p:txBody>
      </p:sp>
      <p:cxnSp>
        <p:nvCxnSpPr>
          <p:cNvPr id="13" name="Conector recto de flecha 12"/>
          <p:cNvCxnSpPr>
            <a:stCxn id="3" idx="2"/>
            <a:endCxn id="7" idx="0"/>
          </p:cNvCxnSpPr>
          <p:nvPr/>
        </p:nvCxnSpPr>
        <p:spPr>
          <a:xfrm flipH="1">
            <a:off x="1821679" y="934514"/>
            <a:ext cx="1756232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570583" y="-19846"/>
            <a:ext cx="546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ECCA: </a:t>
            </a:r>
            <a:r>
              <a:rPr lang="es-MX" sz="4800" i="1" dirty="0"/>
              <a:t>–resultados–</a:t>
            </a:r>
            <a:endParaRPr lang="es-MX" sz="4800" b="1" i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188390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</a:t>
            </a:r>
            <a:r>
              <a:rPr lang="es-MX" dirty="0"/>
              <a:t> Entrenamiento de relajación</a:t>
            </a:r>
          </a:p>
          <a:p>
            <a:r>
              <a:rPr lang="es-MX" dirty="0"/>
              <a:t>N = 14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921813" y="1408019"/>
            <a:ext cx="27334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farmacológica con tricíclicos</a:t>
            </a:r>
          </a:p>
          <a:p>
            <a:r>
              <a:rPr lang="es-MX" dirty="0"/>
              <a:t>N = 12</a:t>
            </a:r>
          </a:p>
        </p:txBody>
      </p:sp>
      <p:cxnSp>
        <p:nvCxnSpPr>
          <p:cNvPr id="21" name="Conector recto de flecha 20"/>
          <p:cNvCxnSpPr>
            <a:stCxn id="3" idx="2"/>
            <a:endCxn id="18" idx="0"/>
          </p:cNvCxnSpPr>
          <p:nvPr/>
        </p:nvCxnSpPr>
        <p:spPr>
          <a:xfrm>
            <a:off x="3577911" y="934514"/>
            <a:ext cx="977191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90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11199" y="288183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Incluidos en el ensayo</a:t>
            </a:r>
            <a:br>
              <a:rPr lang="es-MX" dirty="0"/>
            </a:br>
            <a:r>
              <a:rPr lang="es-MX" dirty="0"/>
              <a:t>N = 37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54967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cognitivo conductual</a:t>
            </a:r>
            <a:br>
              <a:rPr lang="es-MX" dirty="0"/>
            </a:br>
            <a:r>
              <a:rPr lang="es-MX" dirty="0"/>
              <a:t>N = 11</a:t>
            </a:r>
          </a:p>
        </p:txBody>
      </p:sp>
      <p:cxnSp>
        <p:nvCxnSpPr>
          <p:cNvPr id="13" name="Conector recto de flecha 12"/>
          <p:cNvCxnSpPr>
            <a:stCxn id="3" idx="2"/>
            <a:endCxn id="7" idx="0"/>
          </p:cNvCxnSpPr>
          <p:nvPr/>
        </p:nvCxnSpPr>
        <p:spPr>
          <a:xfrm flipH="1">
            <a:off x="1821679" y="934514"/>
            <a:ext cx="1756232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570583" y="-19846"/>
            <a:ext cx="546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ECCA: </a:t>
            </a:r>
            <a:r>
              <a:rPr lang="es-MX" sz="4800" i="1" dirty="0"/>
              <a:t>–resultados–</a:t>
            </a:r>
            <a:endParaRPr lang="es-MX" sz="4800" b="1" i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188390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</a:t>
            </a:r>
            <a:r>
              <a:rPr lang="es-MX" dirty="0"/>
              <a:t> Entrenamiento de relajación</a:t>
            </a:r>
          </a:p>
          <a:p>
            <a:r>
              <a:rPr lang="es-MX" dirty="0"/>
              <a:t>N = 14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921813" y="1408019"/>
            <a:ext cx="27334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farmacológica con tricíclicos</a:t>
            </a:r>
          </a:p>
          <a:p>
            <a:r>
              <a:rPr lang="es-MX" dirty="0"/>
              <a:t>N = 12</a:t>
            </a:r>
          </a:p>
        </p:txBody>
      </p:sp>
      <p:cxnSp>
        <p:nvCxnSpPr>
          <p:cNvPr id="21" name="Conector recto de flecha 20"/>
          <p:cNvCxnSpPr>
            <a:stCxn id="3" idx="2"/>
            <a:endCxn id="18" idx="0"/>
          </p:cNvCxnSpPr>
          <p:nvPr/>
        </p:nvCxnSpPr>
        <p:spPr>
          <a:xfrm>
            <a:off x="3577911" y="934514"/>
            <a:ext cx="977191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18" idx="2"/>
          </p:cNvCxnSpPr>
          <p:nvPr/>
        </p:nvCxnSpPr>
        <p:spPr>
          <a:xfrm>
            <a:off x="4555102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7" idx="2"/>
          </p:cNvCxnSpPr>
          <p:nvPr/>
        </p:nvCxnSpPr>
        <p:spPr>
          <a:xfrm>
            <a:off x="1821679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19" idx="2"/>
          </p:cNvCxnSpPr>
          <p:nvPr/>
        </p:nvCxnSpPr>
        <p:spPr>
          <a:xfrm>
            <a:off x="7288525" y="2608348"/>
            <a:ext cx="0" cy="1103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3040861" y="275452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3 *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5774283" y="2749825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5 *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307437" y="274684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0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8655235" y="2542165"/>
            <a:ext cx="35367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i="1" dirty="0">
                <a:cs typeface="Arial" panose="020B0604020202020204" pitchFamily="34" charset="0"/>
              </a:rPr>
              <a:t>*Encontraron que los que abandonaron tenían puntajes altos de depresión (Beck y Hamilton).</a:t>
            </a:r>
          </a:p>
          <a:p>
            <a:r>
              <a:rPr lang="es-MX" sz="1600" i="1" dirty="0">
                <a:cs typeface="Arial" panose="020B0604020202020204" pitchFamily="34" charset="0"/>
              </a:rPr>
              <a:t>Diferencia significativa (p &lt; .05) en Beck entre los 5 que abandonaron del grupo de farmacoterapia contra los que se quedaron.</a:t>
            </a:r>
          </a:p>
        </p:txBody>
      </p:sp>
    </p:spTree>
    <p:extLst>
      <p:ext uri="{BB962C8B-B14F-4D97-AF65-F5344CB8AC3E}">
        <p14:creationId xmlns:p14="http://schemas.microsoft.com/office/powerpoint/2010/main" val="3309161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11199" y="288183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Incluidos en el ensayo</a:t>
            </a:r>
            <a:br>
              <a:rPr lang="es-MX" dirty="0"/>
            </a:br>
            <a:r>
              <a:rPr lang="es-MX" dirty="0"/>
              <a:t>N = 37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54967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cognitivo conductual</a:t>
            </a:r>
            <a:br>
              <a:rPr lang="es-MX" dirty="0"/>
            </a:br>
            <a:r>
              <a:rPr lang="es-MX" dirty="0"/>
              <a:t>N = 11</a:t>
            </a:r>
          </a:p>
        </p:txBody>
      </p:sp>
      <p:cxnSp>
        <p:nvCxnSpPr>
          <p:cNvPr id="13" name="Conector recto de flecha 12"/>
          <p:cNvCxnSpPr>
            <a:stCxn id="3" idx="2"/>
            <a:endCxn id="7" idx="0"/>
          </p:cNvCxnSpPr>
          <p:nvPr/>
        </p:nvCxnSpPr>
        <p:spPr>
          <a:xfrm flipH="1">
            <a:off x="1821679" y="934514"/>
            <a:ext cx="1756232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570583" y="-19846"/>
            <a:ext cx="546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ECCA: </a:t>
            </a:r>
            <a:r>
              <a:rPr lang="es-MX" sz="4800" i="1" dirty="0"/>
              <a:t>–resultados–</a:t>
            </a:r>
            <a:endParaRPr lang="es-MX" sz="4800" b="1" i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188390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</a:t>
            </a:r>
            <a:r>
              <a:rPr lang="es-MX" dirty="0"/>
              <a:t> Entrenamiento de relajación</a:t>
            </a:r>
          </a:p>
          <a:p>
            <a:r>
              <a:rPr lang="es-MX" dirty="0"/>
              <a:t>N = 14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921813" y="1408019"/>
            <a:ext cx="27334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farmacológica con tricíclicos</a:t>
            </a:r>
          </a:p>
          <a:p>
            <a:r>
              <a:rPr lang="es-MX" dirty="0"/>
              <a:t>N = 12</a:t>
            </a:r>
          </a:p>
        </p:txBody>
      </p:sp>
      <p:cxnSp>
        <p:nvCxnSpPr>
          <p:cNvPr id="21" name="Conector recto de flecha 20"/>
          <p:cNvCxnSpPr>
            <a:stCxn id="3" idx="2"/>
            <a:endCxn id="18" idx="0"/>
          </p:cNvCxnSpPr>
          <p:nvPr/>
        </p:nvCxnSpPr>
        <p:spPr>
          <a:xfrm>
            <a:off x="3577911" y="934514"/>
            <a:ext cx="977191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454967" y="3711717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11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188390" y="3711717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11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921813" y="3711716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7</a:t>
            </a:r>
          </a:p>
        </p:txBody>
      </p:sp>
      <p:cxnSp>
        <p:nvCxnSpPr>
          <p:cNvPr id="31" name="Conector recto de flecha 30"/>
          <p:cNvCxnSpPr>
            <a:stCxn id="18" idx="2"/>
            <a:endCxn id="29" idx="0"/>
          </p:cNvCxnSpPr>
          <p:nvPr/>
        </p:nvCxnSpPr>
        <p:spPr>
          <a:xfrm>
            <a:off x="4555102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7" idx="2"/>
            <a:endCxn id="28" idx="0"/>
          </p:cNvCxnSpPr>
          <p:nvPr/>
        </p:nvCxnSpPr>
        <p:spPr>
          <a:xfrm>
            <a:off x="1821679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19" idx="2"/>
            <a:endCxn id="30" idx="0"/>
          </p:cNvCxnSpPr>
          <p:nvPr/>
        </p:nvCxnSpPr>
        <p:spPr>
          <a:xfrm>
            <a:off x="7288525" y="2608348"/>
            <a:ext cx="0" cy="1103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3040861" y="275452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3 *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5774283" y="2749825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5 *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307437" y="274684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0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8655235" y="2542165"/>
            <a:ext cx="35367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i="1" dirty="0">
                <a:cs typeface="Arial" panose="020B0604020202020204" pitchFamily="34" charset="0"/>
              </a:rPr>
              <a:t>*Encontraron que los que abandonaron tenían puntajes altos de depresión (Beck y Hamilton).</a:t>
            </a:r>
          </a:p>
          <a:p>
            <a:r>
              <a:rPr lang="es-MX" sz="1600" i="1" dirty="0">
                <a:cs typeface="Arial" panose="020B0604020202020204" pitchFamily="34" charset="0"/>
              </a:rPr>
              <a:t>Diferencia significativa (p &lt; .05) en Beck entre los 5 que abandonaron del grupo de farmacoterapia contra los que se quedaron.</a:t>
            </a:r>
          </a:p>
        </p:txBody>
      </p:sp>
    </p:spTree>
    <p:extLst>
      <p:ext uri="{BB962C8B-B14F-4D97-AF65-F5344CB8AC3E}">
        <p14:creationId xmlns:p14="http://schemas.microsoft.com/office/powerpoint/2010/main" val="930821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Murphy GE, Carney RM,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Knesevich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MA, Wetzel RD, Whitworth P. Cognitive behavior therapy, relaxation training, and tricyclic antidepressant medication in the treatment of depression..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Psychological Reports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1995;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(2):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403–20.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11199" y="288183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Incluidos en el ensayo</a:t>
            </a:r>
            <a:br>
              <a:rPr lang="es-MX" dirty="0"/>
            </a:br>
            <a:r>
              <a:rPr lang="es-MX" dirty="0"/>
              <a:t>N = 37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54967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cognitivo conductual</a:t>
            </a:r>
            <a:br>
              <a:rPr lang="es-MX" dirty="0"/>
            </a:br>
            <a:r>
              <a:rPr lang="es-MX" dirty="0"/>
              <a:t>N = 11</a:t>
            </a:r>
          </a:p>
        </p:txBody>
      </p:sp>
      <p:cxnSp>
        <p:nvCxnSpPr>
          <p:cNvPr id="13" name="Conector recto de flecha 12"/>
          <p:cNvCxnSpPr>
            <a:stCxn id="3" idx="2"/>
            <a:endCxn id="7" idx="0"/>
          </p:cNvCxnSpPr>
          <p:nvPr/>
        </p:nvCxnSpPr>
        <p:spPr>
          <a:xfrm flipH="1">
            <a:off x="1821679" y="934514"/>
            <a:ext cx="1756232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570583" y="-19846"/>
            <a:ext cx="546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ECCA: </a:t>
            </a:r>
            <a:r>
              <a:rPr lang="es-MX" sz="4800" i="1" dirty="0"/>
              <a:t>–resultados–</a:t>
            </a:r>
            <a:endParaRPr lang="es-MX" sz="4800" b="1" i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188390" y="1408020"/>
            <a:ext cx="27334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</a:t>
            </a:r>
            <a:r>
              <a:rPr lang="es-MX" dirty="0"/>
              <a:t> Entrenamiento de relajación</a:t>
            </a:r>
          </a:p>
          <a:p>
            <a:r>
              <a:rPr lang="es-MX" dirty="0"/>
              <a:t>N = 14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921813" y="1408019"/>
            <a:ext cx="27334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INICIARON: </a:t>
            </a:r>
            <a:r>
              <a:rPr lang="es-MX" dirty="0"/>
              <a:t>Terapia farmacológica con tricíclicos</a:t>
            </a:r>
          </a:p>
          <a:p>
            <a:r>
              <a:rPr lang="es-MX" dirty="0"/>
              <a:t>N = 12</a:t>
            </a:r>
          </a:p>
        </p:txBody>
      </p:sp>
      <p:cxnSp>
        <p:nvCxnSpPr>
          <p:cNvPr id="21" name="Conector recto de flecha 20"/>
          <p:cNvCxnSpPr>
            <a:stCxn id="3" idx="2"/>
            <a:endCxn id="18" idx="0"/>
          </p:cNvCxnSpPr>
          <p:nvPr/>
        </p:nvCxnSpPr>
        <p:spPr>
          <a:xfrm>
            <a:off x="3577911" y="934514"/>
            <a:ext cx="977191" cy="473506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454967" y="3711717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11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188390" y="3711717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11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921813" y="3711716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FINALIZARON: </a:t>
            </a:r>
          </a:p>
          <a:p>
            <a:r>
              <a:rPr lang="es-MX" dirty="0"/>
              <a:t>N = 7</a:t>
            </a:r>
          </a:p>
        </p:txBody>
      </p:sp>
      <p:cxnSp>
        <p:nvCxnSpPr>
          <p:cNvPr id="31" name="Conector recto de flecha 30"/>
          <p:cNvCxnSpPr>
            <a:stCxn id="18" idx="2"/>
            <a:endCxn id="29" idx="0"/>
          </p:cNvCxnSpPr>
          <p:nvPr/>
        </p:nvCxnSpPr>
        <p:spPr>
          <a:xfrm>
            <a:off x="4555102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7" idx="2"/>
            <a:endCxn id="28" idx="0"/>
          </p:cNvCxnSpPr>
          <p:nvPr/>
        </p:nvCxnSpPr>
        <p:spPr>
          <a:xfrm>
            <a:off x="1821679" y="2331350"/>
            <a:ext cx="0" cy="138036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19" idx="2"/>
            <a:endCxn id="30" idx="0"/>
          </p:cNvCxnSpPr>
          <p:nvPr/>
        </p:nvCxnSpPr>
        <p:spPr>
          <a:xfrm>
            <a:off x="7288525" y="2608348"/>
            <a:ext cx="0" cy="1103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3040861" y="275452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3 *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5774283" y="2749825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5 *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307437" y="2746847"/>
            <a:ext cx="1514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Abandonaron</a:t>
            </a:r>
          </a:p>
          <a:p>
            <a:r>
              <a:rPr lang="es-MX" dirty="0"/>
              <a:t>N = 0</a:t>
            </a:r>
          </a:p>
        </p:txBody>
      </p:sp>
      <p:sp>
        <p:nvSpPr>
          <p:cNvPr id="44" name="Rectángulo 43"/>
          <p:cNvSpPr/>
          <p:nvPr/>
        </p:nvSpPr>
        <p:spPr>
          <a:xfrm>
            <a:off x="8655235" y="2542165"/>
            <a:ext cx="35367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i="1" dirty="0">
                <a:cs typeface="Arial" panose="020B0604020202020204" pitchFamily="34" charset="0"/>
              </a:rPr>
              <a:t>*Encontraron que los que abandonaron tenían puntajes altos de depresión (Beck y Hamilton).</a:t>
            </a:r>
          </a:p>
          <a:p>
            <a:r>
              <a:rPr lang="es-MX" sz="1600" i="1" dirty="0">
                <a:cs typeface="Arial" panose="020B0604020202020204" pitchFamily="34" charset="0"/>
              </a:rPr>
              <a:t>Diferencia significativa (p &lt; .05) en Beck entre los 5 que abandonaron del grupo de farmacoterapia contra los que se quedaron.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54967" y="5184416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MEJORARON **: </a:t>
            </a:r>
            <a:br>
              <a:rPr lang="es-MX" dirty="0"/>
            </a:br>
            <a:r>
              <a:rPr lang="es-MX" dirty="0"/>
              <a:t>N = 9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188390" y="5184416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MEJORARON **: </a:t>
            </a:r>
            <a:br>
              <a:rPr lang="es-MX" dirty="0"/>
            </a:br>
            <a:r>
              <a:rPr lang="es-MX" dirty="0"/>
              <a:t>N = 8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5921813" y="5184415"/>
            <a:ext cx="27334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/>
              <a:t>MEJORARON **: </a:t>
            </a:r>
            <a:br>
              <a:rPr lang="es-MX" dirty="0"/>
            </a:br>
            <a:r>
              <a:rPr lang="es-MX" dirty="0"/>
              <a:t>N = 2</a:t>
            </a:r>
          </a:p>
        </p:txBody>
      </p:sp>
      <p:cxnSp>
        <p:nvCxnSpPr>
          <p:cNvPr id="56" name="Conector recto de flecha 55"/>
          <p:cNvCxnSpPr>
            <a:stCxn id="29" idx="2"/>
            <a:endCxn id="54" idx="0"/>
          </p:cNvCxnSpPr>
          <p:nvPr/>
        </p:nvCxnSpPr>
        <p:spPr>
          <a:xfrm>
            <a:off x="4555102" y="4358048"/>
            <a:ext cx="0" cy="826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/>
          <p:cNvCxnSpPr>
            <a:stCxn id="28" idx="2"/>
            <a:endCxn id="53" idx="0"/>
          </p:cNvCxnSpPr>
          <p:nvPr/>
        </p:nvCxnSpPr>
        <p:spPr>
          <a:xfrm>
            <a:off x="1821679" y="4358048"/>
            <a:ext cx="0" cy="826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/>
          <p:cNvCxnSpPr>
            <a:stCxn id="30" idx="2"/>
            <a:endCxn id="55" idx="0"/>
          </p:cNvCxnSpPr>
          <p:nvPr/>
        </p:nvCxnSpPr>
        <p:spPr>
          <a:xfrm>
            <a:off x="7288525" y="4358047"/>
            <a:ext cx="0" cy="82636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ángulo 61"/>
          <p:cNvSpPr/>
          <p:nvPr/>
        </p:nvSpPr>
        <p:spPr>
          <a:xfrm>
            <a:off x="8655235" y="5187503"/>
            <a:ext cx="35367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i="1" dirty="0">
                <a:cs typeface="Arial" panose="020B0604020202020204" pitchFamily="34" charset="0"/>
              </a:rPr>
              <a:t>**Un puntaje de </a:t>
            </a:r>
            <a:r>
              <a:rPr lang="es-MX" sz="1600" i="1" dirty="0"/>
              <a:t>≤ 9 en Beck</a:t>
            </a:r>
            <a:r>
              <a:rPr lang="es-MX" sz="1600" dirty="0"/>
              <a:t> </a:t>
            </a:r>
            <a:r>
              <a:rPr lang="es-MX" sz="1600" i="1" dirty="0">
                <a:cs typeface="Arial" panose="020B0604020202020204" pitchFamily="34" charset="0"/>
              </a:rPr>
              <a:t>ha sido aceptado en investigación como un criterio de recuperación de la depresión </a:t>
            </a:r>
            <a:r>
              <a:rPr lang="es-MX" sz="1600" dirty="0">
                <a:cs typeface="Arial" panose="020B0604020202020204" pitchFamily="34" charset="0"/>
              </a:rPr>
              <a:t>(</a:t>
            </a:r>
            <a:r>
              <a:rPr lang="es-MX" sz="1600" dirty="0"/>
              <a:t>Rush, et al., 1977).</a:t>
            </a:r>
            <a:endParaRPr lang="es-MX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480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514"/>
            <a:ext cx="12192000" cy="5596709"/>
          </a:xfrm>
          <a:prstGeom prst="rect">
            <a:avLst/>
          </a:prstGeom>
        </p:spPr>
      </p:pic>
      <p:sp>
        <p:nvSpPr>
          <p:cNvPr id="4" name="Rectángulo redondeado 3"/>
          <p:cNvSpPr/>
          <p:nvPr/>
        </p:nvSpPr>
        <p:spPr>
          <a:xfrm>
            <a:off x="9927771" y="2525486"/>
            <a:ext cx="798286" cy="232228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redondeado 4"/>
          <p:cNvSpPr/>
          <p:nvPr/>
        </p:nvSpPr>
        <p:spPr>
          <a:xfrm>
            <a:off x="377370" y="5602514"/>
            <a:ext cx="10784115" cy="27577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6698341" y="2213428"/>
            <a:ext cx="798286" cy="232228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048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"/>
          <a:stretch/>
        </p:blipFill>
        <p:spPr>
          <a:xfrm>
            <a:off x="5180013" y="1157288"/>
            <a:ext cx="7011987" cy="4489450"/>
          </a:xfrm>
        </p:spPr>
      </p:pic>
      <p:sp>
        <p:nvSpPr>
          <p:cNvPr id="3" name="Rectangle 2"/>
          <p:cNvSpPr/>
          <p:nvPr/>
        </p:nvSpPr>
        <p:spPr>
          <a:xfrm>
            <a:off x="8848040" y="6488668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http://www.jameslindlibrary.org/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049858" y="0"/>
            <a:ext cx="3142142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Ensayo Controlado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5513698" cy="601024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98746" y="5979420"/>
            <a:ext cx="11974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Georgia" panose="02040502050405020303" pitchFamily="18" charset="0"/>
              </a:rPr>
              <a:t>1753: James </a:t>
            </a:r>
            <a:r>
              <a:rPr lang="es-MX" sz="4000" dirty="0" err="1">
                <a:latin typeface="Georgia" panose="02040502050405020303" pitchFamily="18" charset="0"/>
              </a:rPr>
              <a:t>Lind</a:t>
            </a:r>
            <a:r>
              <a:rPr lang="es-MX" sz="4000" dirty="0">
                <a:latin typeface="Georgia" panose="02040502050405020303" pitchFamily="18" charset="0"/>
              </a:rPr>
              <a:t>. Primer ensayo clínico prospectivo</a:t>
            </a:r>
          </a:p>
        </p:txBody>
      </p:sp>
    </p:spTree>
    <p:extLst>
      <p:ext uri="{BB962C8B-B14F-4D97-AF65-F5344CB8AC3E}">
        <p14:creationId xmlns:p14="http://schemas.microsoft.com/office/powerpoint/2010/main" val="3398496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80" y="0"/>
            <a:ext cx="1077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7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80" y="0"/>
            <a:ext cx="10773000" cy="685800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6617659" y="1299028"/>
            <a:ext cx="798286" cy="232228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redondeado 3"/>
          <p:cNvSpPr/>
          <p:nvPr/>
        </p:nvSpPr>
        <p:spPr>
          <a:xfrm>
            <a:off x="9419130" y="1571597"/>
            <a:ext cx="798286" cy="232228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4488351" y="2875002"/>
            <a:ext cx="3309258" cy="110799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200" b="1" dirty="0">
                <a:solidFill>
                  <a:schemeClr val="accent2">
                    <a:lumMod val="50000"/>
                  </a:schemeClr>
                </a:solidFill>
              </a:rPr>
              <a:t>Sesgo de desgaste:</a:t>
            </a:r>
          </a:p>
          <a:p>
            <a:r>
              <a:rPr lang="es-MX" sz="2200" dirty="0">
                <a:solidFill>
                  <a:schemeClr val="accent2">
                    <a:lumMod val="50000"/>
                  </a:schemeClr>
                </a:solidFill>
              </a:rPr>
              <a:t>-Solo se analizan los pacientes que terminaron.</a:t>
            </a:r>
          </a:p>
        </p:txBody>
      </p:sp>
    </p:spTree>
    <p:extLst>
      <p:ext uri="{BB962C8B-B14F-4D97-AF65-F5344CB8AC3E}">
        <p14:creationId xmlns:p14="http://schemas.microsoft.com/office/powerpoint/2010/main" val="1197643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5" y="0"/>
            <a:ext cx="7608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76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2" y="0"/>
            <a:ext cx="9041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86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25714" y="735360"/>
            <a:ext cx="1094377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¿Con esto ya tomaríamos una </a:t>
            </a:r>
            <a:r>
              <a:rPr lang="es-MX" sz="5200" b="1" dirty="0">
                <a:solidFill>
                  <a:schemeClr val="bg1"/>
                </a:solidFill>
              </a:rPr>
              <a:t>decisión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¿Y si hay </a:t>
            </a:r>
            <a:r>
              <a:rPr lang="es-MX" sz="5200" b="1" dirty="0">
                <a:solidFill>
                  <a:schemeClr val="bg1"/>
                </a:solidFill>
              </a:rPr>
              <a:t>otro estudio </a:t>
            </a:r>
            <a:r>
              <a:rPr lang="es-MX" sz="4800" dirty="0">
                <a:solidFill>
                  <a:schemeClr val="bg1"/>
                </a:solidFill>
              </a:rPr>
              <a:t>que diga otra cosa?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¿Tendríamos que </a:t>
            </a:r>
            <a:r>
              <a:rPr lang="es-MX" sz="5200" b="1" dirty="0">
                <a:solidFill>
                  <a:schemeClr val="bg1"/>
                </a:solidFill>
              </a:rPr>
              <a:t>buscar otro</a:t>
            </a:r>
            <a:r>
              <a:rPr lang="es-MX" sz="4800" dirty="0">
                <a:solidFill>
                  <a:schemeClr val="bg1"/>
                </a:solidFill>
              </a:rPr>
              <a:t>? 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¿Cuántos serían suficientes para </a:t>
            </a:r>
            <a:r>
              <a:rPr lang="es-MX" sz="5200" b="1" dirty="0">
                <a:solidFill>
                  <a:schemeClr val="bg1"/>
                </a:solidFill>
              </a:rPr>
              <a:t>decidir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24458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3596" y="2257497"/>
            <a:ext cx="9210024" cy="4445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Antecedentes históricos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Ensayo Clínico Controlado Aleatorio</a:t>
            </a:r>
          </a:p>
          <a:p>
            <a:pPr marL="514350" indent="-514350">
              <a:buFont typeface="+mj-lt"/>
              <a:buAutoNum type="arabicPeriod"/>
            </a:pPr>
            <a:endParaRPr lang="es-MX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Herramienta Riesgo de Sesgo de Cochrane</a:t>
            </a:r>
          </a:p>
          <a:p>
            <a:pPr marL="0" indent="0">
              <a:buNone/>
            </a:pPr>
            <a:endParaRPr lang="es-MX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3600" b="1" dirty="0">
                <a:solidFill>
                  <a:schemeClr val="bg1"/>
                </a:solidFill>
              </a:rPr>
              <a:t>4. Revisión Sistemática y Meta-Análisis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47589" y="15482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2571077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1501" y="242532"/>
            <a:ext cx="3402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una</a:t>
            </a:r>
            <a:endParaRPr lang="es-MX" sz="4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636126" y="242532"/>
            <a:ext cx="434673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Revisión Sistemática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763607" y="1899750"/>
            <a:ext cx="3264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y qué es un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893836" y="1838195"/>
            <a:ext cx="43467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Meta-Análisis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0846855" y="1899749"/>
            <a:ext cx="821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391" t="8333" r="1977" b="51302"/>
          <a:stretch/>
        </p:blipFill>
        <p:spPr>
          <a:xfrm>
            <a:off x="0" y="3994728"/>
            <a:ext cx="12192000" cy="286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2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</p:spTree>
    <p:extLst>
      <p:ext uri="{BB962C8B-B14F-4D97-AF65-F5344CB8AC3E}">
        <p14:creationId xmlns:p14="http://schemas.microsoft.com/office/powerpoint/2010/main" val="1665528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682238" y="3909359"/>
            <a:ext cx="1080000" cy="10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7" name="Elipse 6"/>
          <p:cNvSpPr/>
          <p:nvPr/>
        </p:nvSpPr>
        <p:spPr>
          <a:xfrm>
            <a:off x="37443" y="2945275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3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8" name="Elipse 7"/>
          <p:cNvSpPr/>
          <p:nvPr/>
        </p:nvSpPr>
        <p:spPr>
          <a:xfrm>
            <a:off x="1463065" y="5557964"/>
            <a:ext cx="1080000" cy="10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9" name="Elipse 8"/>
          <p:cNvSpPr/>
          <p:nvPr/>
        </p:nvSpPr>
        <p:spPr>
          <a:xfrm>
            <a:off x="1980018" y="5233811"/>
            <a:ext cx="1080000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0" name="Elipse 9"/>
          <p:cNvSpPr/>
          <p:nvPr/>
        </p:nvSpPr>
        <p:spPr>
          <a:xfrm>
            <a:off x="2788839" y="5573617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3" name="Elipse 12"/>
          <p:cNvSpPr/>
          <p:nvPr/>
        </p:nvSpPr>
        <p:spPr>
          <a:xfrm>
            <a:off x="2649600" y="4146060"/>
            <a:ext cx="10714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10000"/>
                  </a:schemeClr>
                </a:solidFill>
              </a:rPr>
              <a:t>ECCA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422800" y="3806254"/>
            <a:ext cx="108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2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112689" y="5189443"/>
            <a:ext cx="108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6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1179" y="5560285"/>
            <a:ext cx="1080000" cy="10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Estudio observacional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1520438" y="3606060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31" name="Elipse 30"/>
          <p:cNvSpPr/>
          <p:nvPr/>
        </p:nvSpPr>
        <p:spPr>
          <a:xfrm>
            <a:off x="4019200" y="3396900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44" name="Elipse 43"/>
          <p:cNvSpPr/>
          <p:nvPr/>
        </p:nvSpPr>
        <p:spPr>
          <a:xfrm>
            <a:off x="731400" y="4886254"/>
            <a:ext cx="1080000" cy="10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</p:spTree>
    <p:extLst>
      <p:ext uri="{BB962C8B-B14F-4D97-AF65-F5344CB8AC3E}">
        <p14:creationId xmlns:p14="http://schemas.microsoft.com/office/powerpoint/2010/main" val="590383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2669200" y="3716990"/>
            <a:ext cx="1080000" cy="10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7" name="Elipse 6"/>
          <p:cNvSpPr/>
          <p:nvPr/>
        </p:nvSpPr>
        <p:spPr>
          <a:xfrm>
            <a:off x="2520018" y="2829359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3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8" name="Elipse 7"/>
          <p:cNvSpPr/>
          <p:nvPr/>
        </p:nvSpPr>
        <p:spPr>
          <a:xfrm>
            <a:off x="2709473" y="4411067"/>
            <a:ext cx="1080000" cy="10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9" name="Elipse 8"/>
          <p:cNvSpPr/>
          <p:nvPr/>
        </p:nvSpPr>
        <p:spPr>
          <a:xfrm>
            <a:off x="4033323" y="4312457"/>
            <a:ext cx="1080000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0" name="Elipse 9"/>
          <p:cNvSpPr/>
          <p:nvPr/>
        </p:nvSpPr>
        <p:spPr>
          <a:xfrm>
            <a:off x="3344200" y="4542733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1" name="Elipse 10"/>
          <p:cNvSpPr/>
          <p:nvPr/>
        </p:nvSpPr>
        <p:spPr>
          <a:xfrm>
            <a:off x="3422800" y="2985185"/>
            <a:ext cx="1080000" cy="10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2" name="Elipse 11"/>
          <p:cNvSpPr/>
          <p:nvPr/>
        </p:nvSpPr>
        <p:spPr>
          <a:xfrm>
            <a:off x="4019200" y="3396900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3" name="Elipse 12"/>
          <p:cNvSpPr/>
          <p:nvPr/>
        </p:nvSpPr>
        <p:spPr>
          <a:xfrm>
            <a:off x="3344200" y="3739401"/>
            <a:ext cx="10800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10000"/>
                  </a:schemeClr>
                </a:solidFill>
              </a:rPr>
              <a:t>ECCA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281468" y="4542733"/>
            <a:ext cx="108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2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360743" y="5332812"/>
            <a:ext cx="108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6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1179" y="5560285"/>
            <a:ext cx="1080000" cy="10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Estudio observacional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72647" y="4886254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Estudio observacional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1920671" y="2985185"/>
            <a:ext cx="1333109" cy="383214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</p:spTree>
    <p:extLst>
      <p:ext uri="{BB962C8B-B14F-4D97-AF65-F5344CB8AC3E}">
        <p14:creationId xmlns:p14="http://schemas.microsoft.com/office/powerpoint/2010/main" val="408052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aygarth_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73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jameslindlibrary.org/wp-data/uploads/2010/05/470lysl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50" y="740064"/>
            <a:ext cx="6097875" cy="43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8944" y="5226784"/>
            <a:ext cx="6356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200" dirty="0"/>
              <a:t>Los tractores de </a:t>
            </a:r>
            <a:r>
              <a:rPr lang="es-MX" sz="2200" dirty="0" err="1"/>
              <a:t>Perkins</a:t>
            </a:r>
            <a:r>
              <a:rPr lang="es-MX" sz="2200" dirty="0"/>
              <a:t> (El </a:t>
            </a:r>
            <a:r>
              <a:rPr lang="es-MX" sz="2200" dirty="0" err="1"/>
              <a:t>perkinsonismo</a:t>
            </a:r>
            <a:r>
              <a:rPr lang="es-MX" sz="2200" dirty="0"/>
              <a:t>) prometían curas para dolores de cabeza, cara, dientes, mama, estómago, espalda, reumatismo y gota.</a:t>
            </a:r>
            <a:endParaRPr lang="en-US" sz="2200" dirty="0"/>
          </a:p>
        </p:txBody>
      </p:sp>
      <p:sp>
        <p:nvSpPr>
          <p:cNvPr id="6" name="Rectangle 5"/>
          <p:cNvSpPr/>
          <p:nvPr/>
        </p:nvSpPr>
        <p:spPr>
          <a:xfrm>
            <a:off x="8881478" y="6488668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http://www.jameslindlibrary.org/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1708" y="6150114"/>
            <a:ext cx="104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1800</a:t>
            </a:r>
            <a:endParaRPr lang="en-US" b="1" dirty="0"/>
          </a:p>
        </p:txBody>
      </p:sp>
      <p:sp>
        <p:nvSpPr>
          <p:cNvPr id="10" name="CuadroTexto 5"/>
          <p:cNvSpPr txBox="1"/>
          <p:nvPr/>
        </p:nvSpPr>
        <p:spPr>
          <a:xfrm>
            <a:off x="8185197" y="0"/>
            <a:ext cx="4006803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Tratamiento con Placebo</a:t>
            </a:r>
          </a:p>
        </p:txBody>
      </p:sp>
    </p:spTree>
    <p:extLst>
      <p:ext uri="{BB962C8B-B14F-4D97-AF65-F5344CB8AC3E}">
        <p14:creationId xmlns:p14="http://schemas.microsoft.com/office/powerpoint/2010/main" val="4290714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2669200" y="3716990"/>
            <a:ext cx="1080000" cy="10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7" name="Elipse 6"/>
          <p:cNvSpPr/>
          <p:nvPr/>
        </p:nvSpPr>
        <p:spPr>
          <a:xfrm>
            <a:off x="2520018" y="2829359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3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8" name="Elipse 7"/>
          <p:cNvSpPr/>
          <p:nvPr/>
        </p:nvSpPr>
        <p:spPr>
          <a:xfrm>
            <a:off x="2709473" y="4411067"/>
            <a:ext cx="1080000" cy="10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9" name="Elipse 8"/>
          <p:cNvSpPr/>
          <p:nvPr/>
        </p:nvSpPr>
        <p:spPr>
          <a:xfrm>
            <a:off x="4033323" y="4312457"/>
            <a:ext cx="1080000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0" name="Elipse 9"/>
          <p:cNvSpPr/>
          <p:nvPr/>
        </p:nvSpPr>
        <p:spPr>
          <a:xfrm>
            <a:off x="3344200" y="4542733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1" name="Elipse 10"/>
          <p:cNvSpPr/>
          <p:nvPr/>
        </p:nvSpPr>
        <p:spPr>
          <a:xfrm>
            <a:off x="3422800" y="2985185"/>
            <a:ext cx="1080000" cy="10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2" name="Elipse 11"/>
          <p:cNvSpPr/>
          <p:nvPr/>
        </p:nvSpPr>
        <p:spPr>
          <a:xfrm>
            <a:off x="4019200" y="3396900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3" name="Elipse 12"/>
          <p:cNvSpPr/>
          <p:nvPr/>
        </p:nvSpPr>
        <p:spPr>
          <a:xfrm>
            <a:off x="3344200" y="3739401"/>
            <a:ext cx="10800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10000"/>
                  </a:schemeClr>
                </a:solidFill>
              </a:rPr>
              <a:t>ECCA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281468" y="4542733"/>
            <a:ext cx="108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2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360743" y="5332812"/>
            <a:ext cx="108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6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1179" y="5560285"/>
            <a:ext cx="1080000" cy="10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Estudio observacional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72647" y="4886254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Estudio observacional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1920671" y="2985185"/>
            <a:ext cx="1333109" cy="383214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  <p:grpSp>
        <p:nvGrpSpPr>
          <p:cNvPr id="40" name="Grupo 39"/>
          <p:cNvGrpSpPr/>
          <p:nvPr/>
        </p:nvGrpSpPr>
        <p:grpSpPr>
          <a:xfrm>
            <a:off x="8862305" y="2963354"/>
            <a:ext cx="1906438" cy="2070959"/>
            <a:chOff x="5902619" y="3342770"/>
            <a:chExt cx="2593305" cy="2793374"/>
          </a:xfrm>
        </p:grpSpPr>
        <p:sp>
          <p:nvSpPr>
            <p:cNvPr id="32" name="Elipse 31"/>
            <p:cNvSpPr/>
            <p:nvPr/>
          </p:nvSpPr>
          <p:spPr>
            <a:xfrm>
              <a:off x="6051801" y="4230401"/>
              <a:ext cx="1080000" cy="108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5902619" y="3342770"/>
              <a:ext cx="1080000" cy="1080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3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4" name="Elipse 33"/>
            <p:cNvSpPr/>
            <p:nvPr/>
          </p:nvSpPr>
          <p:spPr>
            <a:xfrm>
              <a:off x="6092074" y="4924478"/>
              <a:ext cx="1080000" cy="108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1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5" name="Elipse 34"/>
            <p:cNvSpPr/>
            <p:nvPr/>
          </p:nvSpPr>
          <p:spPr>
            <a:xfrm>
              <a:off x="7415924" y="4825868"/>
              <a:ext cx="1080000" cy="108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tx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6" name="Elipse 35"/>
            <p:cNvSpPr/>
            <p:nvPr/>
          </p:nvSpPr>
          <p:spPr>
            <a:xfrm>
              <a:off x="6726801" y="5056144"/>
              <a:ext cx="1080000" cy="1080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4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7" name="Elipse 36"/>
            <p:cNvSpPr/>
            <p:nvPr/>
          </p:nvSpPr>
          <p:spPr>
            <a:xfrm>
              <a:off x="6805401" y="3498596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5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8" name="Elipse 37"/>
            <p:cNvSpPr/>
            <p:nvPr/>
          </p:nvSpPr>
          <p:spPr>
            <a:xfrm>
              <a:off x="7401801" y="3910311"/>
              <a:ext cx="1080000" cy="108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6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9" name="Elipse 38"/>
            <p:cNvSpPr/>
            <p:nvPr/>
          </p:nvSpPr>
          <p:spPr>
            <a:xfrm>
              <a:off x="6726801" y="4252812"/>
              <a:ext cx="1080000" cy="10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2">
                      <a:lumMod val="10000"/>
                    </a:schemeClr>
                  </a:solidFill>
                </a:rPr>
                <a:t>ECCA</a:t>
              </a:r>
            </a:p>
          </p:txBody>
        </p:sp>
      </p:grpSp>
      <p:sp>
        <p:nvSpPr>
          <p:cNvPr id="41" name="Flecha derecha 40"/>
          <p:cNvSpPr/>
          <p:nvPr/>
        </p:nvSpPr>
        <p:spPr>
          <a:xfrm>
            <a:off x="5852737" y="2918321"/>
            <a:ext cx="1374805" cy="21982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CuadroTexto 28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</p:spTree>
    <p:extLst>
      <p:ext uri="{BB962C8B-B14F-4D97-AF65-F5344CB8AC3E}">
        <p14:creationId xmlns:p14="http://schemas.microsoft.com/office/powerpoint/2010/main" val="3593164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2669200" y="3716990"/>
            <a:ext cx="1080000" cy="10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7" name="Elipse 6"/>
          <p:cNvSpPr/>
          <p:nvPr/>
        </p:nvSpPr>
        <p:spPr>
          <a:xfrm>
            <a:off x="2520018" y="2829359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3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8" name="Elipse 7"/>
          <p:cNvSpPr/>
          <p:nvPr/>
        </p:nvSpPr>
        <p:spPr>
          <a:xfrm>
            <a:off x="2709473" y="4411067"/>
            <a:ext cx="1080000" cy="10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9" name="Elipse 8"/>
          <p:cNvSpPr/>
          <p:nvPr/>
        </p:nvSpPr>
        <p:spPr>
          <a:xfrm>
            <a:off x="4033323" y="4312457"/>
            <a:ext cx="1080000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0" name="Elipse 9"/>
          <p:cNvSpPr/>
          <p:nvPr/>
        </p:nvSpPr>
        <p:spPr>
          <a:xfrm>
            <a:off x="3344200" y="4542733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1" name="Elipse 10"/>
          <p:cNvSpPr/>
          <p:nvPr/>
        </p:nvSpPr>
        <p:spPr>
          <a:xfrm>
            <a:off x="3422800" y="2985185"/>
            <a:ext cx="1080000" cy="10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2" name="Elipse 11"/>
          <p:cNvSpPr/>
          <p:nvPr/>
        </p:nvSpPr>
        <p:spPr>
          <a:xfrm>
            <a:off x="4019200" y="3396900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3" name="Elipse 12"/>
          <p:cNvSpPr/>
          <p:nvPr/>
        </p:nvSpPr>
        <p:spPr>
          <a:xfrm>
            <a:off x="3344200" y="3739401"/>
            <a:ext cx="10800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10000"/>
                  </a:schemeClr>
                </a:solidFill>
              </a:rPr>
              <a:t>ECCA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281468" y="4542733"/>
            <a:ext cx="108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2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360743" y="5332812"/>
            <a:ext cx="108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6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1179" y="5560285"/>
            <a:ext cx="1080000" cy="10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Estudio observacional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72647" y="4886254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Estudio observacional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1920671" y="2985185"/>
            <a:ext cx="1333109" cy="383214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  <p:cxnSp>
        <p:nvCxnSpPr>
          <p:cNvPr id="24" name="Conector recto 23"/>
          <p:cNvCxnSpPr/>
          <p:nvPr/>
        </p:nvCxnSpPr>
        <p:spPr>
          <a:xfrm>
            <a:off x="7862269" y="3066006"/>
            <a:ext cx="1569337" cy="252502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>
            <a:off x="10272525" y="3097710"/>
            <a:ext cx="1493349" cy="252502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/>
          <p:cNvGrpSpPr/>
          <p:nvPr/>
        </p:nvGrpSpPr>
        <p:grpSpPr>
          <a:xfrm>
            <a:off x="8862305" y="2963354"/>
            <a:ext cx="1906438" cy="2070959"/>
            <a:chOff x="5902619" y="3342770"/>
            <a:chExt cx="2593305" cy="2793374"/>
          </a:xfrm>
        </p:grpSpPr>
        <p:sp>
          <p:nvSpPr>
            <p:cNvPr id="32" name="Elipse 31"/>
            <p:cNvSpPr/>
            <p:nvPr/>
          </p:nvSpPr>
          <p:spPr>
            <a:xfrm>
              <a:off x="6051801" y="4230401"/>
              <a:ext cx="1080000" cy="108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5902619" y="3342770"/>
              <a:ext cx="1080000" cy="1080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3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4" name="Elipse 33"/>
            <p:cNvSpPr/>
            <p:nvPr/>
          </p:nvSpPr>
          <p:spPr>
            <a:xfrm>
              <a:off x="6092074" y="4924478"/>
              <a:ext cx="1080000" cy="108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1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5" name="Elipse 34"/>
            <p:cNvSpPr/>
            <p:nvPr/>
          </p:nvSpPr>
          <p:spPr>
            <a:xfrm>
              <a:off x="7415924" y="4825868"/>
              <a:ext cx="1080000" cy="108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tx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6" name="Elipse 35"/>
            <p:cNvSpPr/>
            <p:nvPr/>
          </p:nvSpPr>
          <p:spPr>
            <a:xfrm>
              <a:off x="6726801" y="5056144"/>
              <a:ext cx="1080000" cy="1080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4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7" name="Elipse 36"/>
            <p:cNvSpPr/>
            <p:nvPr/>
          </p:nvSpPr>
          <p:spPr>
            <a:xfrm>
              <a:off x="6805401" y="3498596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5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8" name="Elipse 37"/>
            <p:cNvSpPr/>
            <p:nvPr/>
          </p:nvSpPr>
          <p:spPr>
            <a:xfrm>
              <a:off x="7401801" y="3910311"/>
              <a:ext cx="1080000" cy="108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6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9" name="Elipse 38"/>
            <p:cNvSpPr/>
            <p:nvPr/>
          </p:nvSpPr>
          <p:spPr>
            <a:xfrm>
              <a:off x="6726801" y="4252812"/>
              <a:ext cx="1080000" cy="10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2">
                      <a:lumMod val="10000"/>
                    </a:schemeClr>
                  </a:solidFill>
                </a:rPr>
                <a:t>ECCA</a:t>
              </a:r>
            </a:p>
          </p:txBody>
        </p:sp>
      </p:grpSp>
      <p:sp>
        <p:nvSpPr>
          <p:cNvPr id="41" name="Flecha derecha 40"/>
          <p:cNvSpPr/>
          <p:nvPr/>
        </p:nvSpPr>
        <p:spPr>
          <a:xfrm>
            <a:off x="5852737" y="2918321"/>
            <a:ext cx="1374805" cy="21982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CuadroTexto 30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</p:spTree>
    <p:extLst>
      <p:ext uri="{BB962C8B-B14F-4D97-AF65-F5344CB8AC3E}">
        <p14:creationId xmlns:p14="http://schemas.microsoft.com/office/powerpoint/2010/main" val="21595591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2669200" y="3716990"/>
            <a:ext cx="1080000" cy="10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7" name="Elipse 6"/>
          <p:cNvSpPr/>
          <p:nvPr/>
        </p:nvSpPr>
        <p:spPr>
          <a:xfrm>
            <a:off x="2520018" y="2829359"/>
            <a:ext cx="1080000" cy="10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3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8" name="Elipse 7"/>
          <p:cNvSpPr/>
          <p:nvPr/>
        </p:nvSpPr>
        <p:spPr>
          <a:xfrm>
            <a:off x="2709473" y="4411067"/>
            <a:ext cx="1080000" cy="10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9" name="Elipse 8"/>
          <p:cNvSpPr/>
          <p:nvPr/>
        </p:nvSpPr>
        <p:spPr>
          <a:xfrm>
            <a:off x="4033323" y="4312457"/>
            <a:ext cx="1080000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0" name="Elipse 9"/>
          <p:cNvSpPr/>
          <p:nvPr/>
        </p:nvSpPr>
        <p:spPr>
          <a:xfrm>
            <a:off x="3344200" y="4542733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1" name="Elipse 10"/>
          <p:cNvSpPr/>
          <p:nvPr/>
        </p:nvSpPr>
        <p:spPr>
          <a:xfrm>
            <a:off x="3422800" y="2985185"/>
            <a:ext cx="1080000" cy="10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2" name="Elipse 11"/>
          <p:cNvSpPr/>
          <p:nvPr/>
        </p:nvSpPr>
        <p:spPr>
          <a:xfrm>
            <a:off x="4019200" y="3396900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ECCA</a:t>
            </a:r>
          </a:p>
        </p:txBody>
      </p:sp>
      <p:sp>
        <p:nvSpPr>
          <p:cNvPr id="13" name="Elipse 12"/>
          <p:cNvSpPr/>
          <p:nvPr/>
        </p:nvSpPr>
        <p:spPr>
          <a:xfrm>
            <a:off x="3344200" y="3739401"/>
            <a:ext cx="10800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10000"/>
                  </a:schemeClr>
                </a:solidFill>
              </a:rPr>
              <a:t>ECCA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281468" y="4542733"/>
            <a:ext cx="108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2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360743" y="5332812"/>
            <a:ext cx="108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6">
                    <a:lumMod val="50000"/>
                  </a:schemeClr>
                </a:solidFill>
              </a:rPr>
              <a:t>Estudio observacional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71179" y="5560285"/>
            <a:ext cx="1080000" cy="108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Estudio observacional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72647" y="4886254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Estudio observacional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1920671" y="2985185"/>
            <a:ext cx="1333109" cy="383214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1012647" y="2239716"/>
            <a:ext cx="3591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Revisión sistemática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8619883" y="2262251"/>
            <a:ext cx="24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Meta-análisis</a:t>
            </a:r>
          </a:p>
        </p:txBody>
      </p:sp>
      <p:cxnSp>
        <p:nvCxnSpPr>
          <p:cNvPr id="24" name="Conector recto 23"/>
          <p:cNvCxnSpPr/>
          <p:nvPr/>
        </p:nvCxnSpPr>
        <p:spPr>
          <a:xfrm>
            <a:off x="7862269" y="3066006"/>
            <a:ext cx="1569337" cy="252502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>
            <a:off x="10272525" y="3097710"/>
            <a:ext cx="1493349" cy="2525023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/>
          <p:cNvGrpSpPr/>
          <p:nvPr/>
        </p:nvGrpSpPr>
        <p:grpSpPr>
          <a:xfrm>
            <a:off x="8862305" y="2963354"/>
            <a:ext cx="1906438" cy="2070959"/>
            <a:chOff x="5902619" y="3342770"/>
            <a:chExt cx="2593305" cy="2793374"/>
          </a:xfrm>
        </p:grpSpPr>
        <p:sp>
          <p:nvSpPr>
            <p:cNvPr id="32" name="Elipse 31"/>
            <p:cNvSpPr/>
            <p:nvPr/>
          </p:nvSpPr>
          <p:spPr>
            <a:xfrm>
              <a:off x="6051801" y="4230401"/>
              <a:ext cx="1080000" cy="108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5902619" y="3342770"/>
              <a:ext cx="1080000" cy="1080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3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4" name="Elipse 33"/>
            <p:cNvSpPr/>
            <p:nvPr/>
          </p:nvSpPr>
          <p:spPr>
            <a:xfrm>
              <a:off x="6092074" y="4924478"/>
              <a:ext cx="1080000" cy="108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1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5" name="Elipse 34"/>
            <p:cNvSpPr/>
            <p:nvPr/>
          </p:nvSpPr>
          <p:spPr>
            <a:xfrm>
              <a:off x="7415924" y="4825868"/>
              <a:ext cx="1080000" cy="108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tx2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6" name="Elipse 35"/>
            <p:cNvSpPr/>
            <p:nvPr/>
          </p:nvSpPr>
          <p:spPr>
            <a:xfrm>
              <a:off x="6726801" y="5056144"/>
              <a:ext cx="1080000" cy="1080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4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7" name="Elipse 36"/>
            <p:cNvSpPr/>
            <p:nvPr/>
          </p:nvSpPr>
          <p:spPr>
            <a:xfrm>
              <a:off x="6805401" y="3498596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5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8" name="Elipse 37"/>
            <p:cNvSpPr/>
            <p:nvPr/>
          </p:nvSpPr>
          <p:spPr>
            <a:xfrm>
              <a:off x="7401801" y="3910311"/>
              <a:ext cx="1080000" cy="108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accent6">
                      <a:lumMod val="50000"/>
                    </a:schemeClr>
                  </a:solidFill>
                </a:rPr>
                <a:t>ECCA</a:t>
              </a:r>
            </a:p>
          </p:txBody>
        </p:sp>
        <p:sp>
          <p:nvSpPr>
            <p:cNvPr id="39" name="Elipse 38"/>
            <p:cNvSpPr/>
            <p:nvPr/>
          </p:nvSpPr>
          <p:spPr>
            <a:xfrm>
              <a:off x="6726801" y="4252812"/>
              <a:ext cx="1080000" cy="10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2">
                      <a:lumMod val="10000"/>
                    </a:schemeClr>
                  </a:solidFill>
                </a:rPr>
                <a:t>ECCA</a:t>
              </a:r>
            </a:p>
          </p:txBody>
        </p:sp>
      </p:grpSp>
      <p:sp>
        <p:nvSpPr>
          <p:cNvPr id="41" name="Flecha derecha 40"/>
          <p:cNvSpPr/>
          <p:nvPr/>
        </p:nvSpPr>
        <p:spPr>
          <a:xfrm>
            <a:off x="5852737" y="2918321"/>
            <a:ext cx="1374805" cy="21982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Disco magnético 41"/>
          <p:cNvSpPr/>
          <p:nvPr/>
        </p:nvSpPr>
        <p:spPr>
          <a:xfrm>
            <a:off x="8370612" y="5962987"/>
            <a:ext cx="2790621" cy="715770"/>
          </a:xfrm>
          <a:prstGeom prst="flowChartMagneticDisk">
            <a:avLst/>
          </a:prstGeom>
          <a:solidFill>
            <a:srgbClr val="FFFF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Meta-Resultado 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415289" y="699575"/>
            <a:ext cx="11002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es cada uno?</a:t>
            </a:r>
          </a:p>
        </p:txBody>
      </p:sp>
    </p:spTree>
    <p:extLst>
      <p:ext uri="{BB962C8B-B14F-4D97-AF65-F5344CB8AC3E}">
        <p14:creationId xmlns:p14="http://schemas.microsoft.com/office/powerpoint/2010/main" val="282416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801359" y="2232102"/>
            <a:ext cx="8496944" cy="3863898"/>
          </a:xfrm>
        </p:spPr>
        <p:txBody>
          <a:bodyPr/>
          <a:lstStyle/>
          <a:p>
            <a:pPr marL="457200" lvl="1" indent="0">
              <a:buNone/>
            </a:pPr>
            <a:endParaRPr lang="es-MX" dirty="0"/>
          </a:p>
          <a:p>
            <a:pPr lvl="1"/>
            <a:r>
              <a:rPr lang="es-MX" b="1" dirty="0"/>
              <a:t>Revisión Sistemática:</a:t>
            </a:r>
          </a:p>
          <a:p>
            <a:pPr lvl="2" algn="just"/>
            <a:r>
              <a:rPr lang="es-MX" dirty="0"/>
              <a:t>Proceso de identificación metodológica para la apreciación y resumen de las evidencias de los ensayos clínicos, ya sea publicados y no publicados, relacionados en un tema de interés.</a:t>
            </a:r>
          </a:p>
          <a:p>
            <a:pPr lvl="2" algn="just"/>
            <a:endParaRPr lang="es-MX" dirty="0"/>
          </a:p>
          <a:p>
            <a:pPr lvl="2" algn="just"/>
            <a:endParaRPr lang="es-MX" dirty="0"/>
          </a:p>
          <a:p>
            <a:pPr lvl="1" algn="just"/>
            <a:r>
              <a:rPr lang="es-MX" b="1" dirty="0"/>
              <a:t>Meta-Análisis: </a:t>
            </a:r>
          </a:p>
          <a:p>
            <a:pPr lvl="2" algn="just"/>
            <a:r>
              <a:rPr lang="es-MX" dirty="0"/>
              <a:t>Método de interpretación de los resultados de diferentes estudios para calcular el resumen estadístico, brindando un revisión de los resultados en un desenlace en particular.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8639" y="337625"/>
            <a:ext cx="110023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¿Qué son las </a:t>
            </a:r>
            <a:r>
              <a:rPr lang="es-MX" sz="5200" b="1" dirty="0"/>
              <a:t>Revisiones Sistemáticas </a:t>
            </a:r>
            <a:r>
              <a:rPr lang="es-MX" sz="4800" dirty="0"/>
              <a:t>y el </a:t>
            </a:r>
            <a:r>
              <a:rPr lang="es-MX" sz="5200" b="1" dirty="0"/>
              <a:t>Meta-Análisis</a:t>
            </a:r>
            <a:r>
              <a:rPr lang="es-MX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6475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Orígenes del </a:t>
            </a:r>
            <a:r>
              <a:rPr lang="es-MX" sz="5200" b="1" dirty="0"/>
              <a:t>meta-análisis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71187" y="1624294"/>
            <a:ext cx="10557288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Siglo 17, primeros indicios en astronomía del meta-análisis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1904, Karl Pearson publica el primer meta-análisis con los mismos datos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1940, </a:t>
            </a:r>
            <a:r>
              <a:rPr lang="es-ES_tradnl" sz="2400" dirty="0" err="1"/>
              <a:t>Pratt</a:t>
            </a:r>
            <a:r>
              <a:rPr lang="es-ES_tradnl" sz="2400" dirty="0"/>
              <a:t> y </a:t>
            </a:r>
            <a:r>
              <a:rPr lang="es-ES_tradnl" sz="2400" dirty="0" err="1"/>
              <a:t>Rhine</a:t>
            </a:r>
            <a:r>
              <a:rPr lang="es-ES_tradnl" sz="2400" dirty="0"/>
              <a:t> publican el primer meta-análisis con los mimos tipos de experimentos. </a:t>
            </a:r>
            <a:r>
              <a:rPr lang="es-ES_tradnl" sz="2400" b="1" dirty="0"/>
              <a:t>Eran psicólogos</a:t>
            </a:r>
            <a:r>
              <a:rPr lang="es-ES_tradnl" sz="2400" dirty="0"/>
              <a:t>.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Nombre: </a:t>
            </a:r>
            <a:r>
              <a:rPr lang="es-ES_tradnl" sz="2400" dirty="0" err="1"/>
              <a:t>Extrasensory</a:t>
            </a:r>
            <a:r>
              <a:rPr lang="es-ES_tradnl" sz="2400" dirty="0"/>
              <a:t> </a:t>
            </a:r>
            <a:r>
              <a:rPr lang="es-ES_tradnl" sz="2400" dirty="0" err="1"/>
              <a:t>Perception</a:t>
            </a:r>
            <a:r>
              <a:rPr lang="es-ES_tradnl" sz="2400" dirty="0"/>
              <a:t> </a:t>
            </a:r>
            <a:r>
              <a:rPr lang="es-ES_tradnl" sz="2400" dirty="0" err="1"/>
              <a:t>After</a:t>
            </a:r>
            <a:r>
              <a:rPr lang="es-ES_tradnl" sz="2400" dirty="0"/>
              <a:t> </a:t>
            </a:r>
            <a:r>
              <a:rPr lang="es-ES_tradnl" sz="2400" dirty="0" err="1"/>
              <a:t>Sixty</a:t>
            </a:r>
            <a:r>
              <a:rPr lang="es-ES_tradnl" sz="2400" dirty="0"/>
              <a:t> </a:t>
            </a:r>
            <a:r>
              <a:rPr lang="es-ES_tradnl" sz="2400" dirty="0" err="1"/>
              <a:t>Years</a:t>
            </a:r>
            <a:endParaRPr lang="es-ES_tradnl" sz="2400" dirty="0"/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Universidad </a:t>
            </a:r>
            <a:r>
              <a:rPr lang="es-ES_tradnl" sz="2400" dirty="0" err="1"/>
              <a:t>Duke</a:t>
            </a:r>
            <a:endParaRPr lang="es-ES_tradnl" sz="24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Desde los años 1955 tuvo un gran auge en epidemiología y en la medicina basada en evidencia (MBE)</a:t>
            </a:r>
          </a:p>
          <a:p>
            <a:pPr>
              <a:lnSpc>
                <a:spcPct val="140000"/>
              </a:lnSpc>
            </a:pPr>
            <a:endParaRPr lang="es-ES_tradnl" sz="2400" dirty="0"/>
          </a:p>
        </p:txBody>
      </p:sp>
      <p:sp>
        <p:nvSpPr>
          <p:cNvPr id="2" name="Rectángulo 1"/>
          <p:cNvSpPr/>
          <p:nvPr/>
        </p:nvSpPr>
        <p:spPr>
          <a:xfrm>
            <a:off x="0" y="653368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b="0" i="0" dirty="0" err="1">
                <a:effectLst/>
                <a:latin typeface="Arial" panose="020B0604020202020204" pitchFamily="34" charset="0"/>
              </a:rPr>
              <a:t>O'Rourke</a:t>
            </a:r>
            <a:r>
              <a:rPr lang="es-MX" sz="1100" b="0" i="0" dirty="0">
                <a:effectLst/>
                <a:latin typeface="Arial" panose="020B0604020202020204" pitchFamily="34" charset="0"/>
              </a:rPr>
              <a:t> K (2007-12-01). 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"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An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historical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perspective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on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meta-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analysis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dealing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quantitatively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with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varying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study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0" u="none" strike="noStrike" dirty="0" err="1">
                <a:effectLst/>
                <a:latin typeface="Arial" panose="020B0604020202020204" pitchFamily="34" charset="0"/>
              </a:rPr>
              <a:t>results</a:t>
            </a:r>
            <a:r>
              <a:rPr lang="es-MX" sz="1100" b="0" i="0" u="none" strike="noStrike" dirty="0">
                <a:effectLst/>
                <a:latin typeface="Arial" panose="020B0604020202020204" pitchFamily="34" charset="0"/>
              </a:rPr>
              <a:t>"</a:t>
            </a:r>
            <a:r>
              <a:rPr lang="es-MX" sz="1100" b="0" i="0" dirty="0">
                <a:effectLst/>
                <a:latin typeface="Arial" panose="020B0604020202020204" pitchFamily="34" charset="0"/>
              </a:rPr>
              <a:t>. </a:t>
            </a:r>
            <a:r>
              <a:rPr lang="es-MX" sz="1100" b="0" i="1" dirty="0">
                <a:effectLst/>
                <a:latin typeface="Arial" panose="020B0604020202020204" pitchFamily="34" charset="0"/>
              </a:rPr>
              <a:t>J R </a:t>
            </a:r>
            <a:r>
              <a:rPr lang="es-MX" sz="1100" b="0" i="1" dirty="0" err="1">
                <a:effectLst/>
                <a:latin typeface="Arial" panose="020B0604020202020204" pitchFamily="34" charset="0"/>
              </a:rPr>
              <a:t>Soc</a:t>
            </a:r>
            <a:r>
              <a:rPr lang="es-MX" sz="1100" b="0" i="1" dirty="0">
                <a:effectLst/>
                <a:latin typeface="Arial" panose="020B0604020202020204" pitchFamily="34" charset="0"/>
              </a:rPr>
              <a:t> </a:t>
            </a:r>
            <a:r>
              <a:rPr lang="es-MX" sz="1100" b="0" i="1" dirty="0" err="1">
                <a:effectLst/>
                <a:latin typeface="Arial" panose="020B0604020202020204" pitchFamily="34" charset="0"/>
              </a:rPr>
              <a:t>Med</a:t>
            </a:r>
            <a:r>
              <a:rPr lang="es-MX" sz="1100" b="0" i="0" dirty="0">
                <a:effectLst/>
                <a:latin typeface="Arial" panose="020B0604020202020204" pitchFamily="34" charset="0"/>
              </a:rPr>
              <a:t> </a:t>
            </a:r>
            <a:r>
              <a:rPr lang="es-MX" sz="1100" b="1" i="0" dirty="0">
                <a:effectLst/>
                <a:latin typeface="Arial" panose="020B0604020202020204" pitchFamily="34" charset="0"/>
              </a:rPr>
              <a:t>100</a:t>
            </a:r>
            <a:r>
              <a:rPr lang="es-MX" sz="1100" b="0" i="0" dirty="0">
                <a:effectLst/>
                <a:latin typeface="Arial" panose="020B0604020202020204" pitchFamily="34" charset="0"/>
              </a:rPr>
              <a:t> (12): 579–582.</a:t>
            </a:r>
            <a:endParaRPr lang="es-MX" sz="1100" dirty="0"/>
          </a:p>
        </p:txBody>
      </p:sp>
    </p:spTree>
    <p:extLst>
      <p:ext uri="{BB962C8B-B14F-4D97-AF65-F5344CB8AC3E}">
        <p14:creationId xmlns:p14="http://schemas.microsoft.com/office/powerpoint/2010/main" val="22074930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39" y="337625"/>
            <a:ext cx="110023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¿Por qué leer </a:t>
            </a:r>
            <a:r>
              <a:rPr lang="es-MX" sz="5200" b="1" dirty="0"/>
              <a:t>revisiones sistemáticas</a:t>
            </a:r>
            <a:r>
              <a:rPr lang="es-MX" sz="4800" dirty="0"/>
              <a:t>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709600" y="2321549"/>
            <a:ext cx="6482400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Mirar sólo un estudio podría </a:t>
            </a:r>
            <a:r>
              <a:rPr lang="es-ES_tradnl" sz="2400" b="1" dirty="0"/>
              <a:t>ser no representativo</a:t>
            </a:r>
            <a:r>
              <a:rPr lang="es-ES_tradnl" sz="2400" dirty="0"/>
              <a:t> de todo el cuerpo de evidencia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Recolectar y evaluar los estudios </a:t>
            </a:r>
            <a:r>
              <a:rPr lang="es-ES_tradnl" sz="2400" b="1" dirty="0"/>
              <a:t>toma tiempo que quizás no tenemos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Las revisiones incluyen un </a:t>
            </a:r>
            <a:r>
              <a:rPr lang="es-ES_tradnl" sz="2400" b="1" dirty="0"/>
              <a:t>N de pacientes muy grande</a:t>
            </a:r>
            <a:r>
              <a:rPr lang="es-ES_tradnl" sz="2400" dirty="0"/>
              <a:t>, aumentando la generalización de los resultados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_tradnl" sz="2400" dirty="0"/>
              <a:t>Además una revisión tiene </a:t>
            </a:r>
            <a:r>
              <a:rPr lang="es-ES_tradnl" sz="2400" b="1" dirty="0"/>
              <a:t>varios subgrupos</a:t>
            </a:r>
          </a:p>
        </p:txBody>
      </p:sp>
      <p:pic>
        <p:nvPicPr>
          <p:cNvPr id="1026" name="Picture 2" descr="http://cenaysiglo21.com/wp-content/uploads/2014/09/A-CARA-DE-DU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13949"/>
            <a:ext cx="5709601" cy="48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4238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92363" y="1211610"/>
            <a:ext cx="1117491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Si no nos fue suficiente para tomar una decisión el ECCA que leímos ¿qué hacemos?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Elegimos </a:t>
            </a:r>
            <a:r>
              <a:rPr lang="es-MX" sz="5200" b="1" dirty="0">
                <a:solidFill>
                  <a:schemeClr val="bg1"/>
                </a:solidFill>
              </a:rPr>
              <a:t>buscar una RS con MA</a:t>
            </a:r>
          </a:p>
          <a:p>
            <a:endParaRPr lang="es-MX" sz="4800" dirty="0">
              <a:solidFill>
                <a:schemeClr val="bg1"/>
              </a:solidFill>
            </a:endParaRPr>
          </a:p>
          <a:p>
            <a:r>
              <a:rPr lang="es-MX" sz="4800" dirty="0">
                <a:solidFill>
                  <a:schemeClr val="bg1"/>
                </a:solidFill>
              </a:rPr>
              <a:t>Y la encontramos…</a:t>
            </a:r>
          </a:p>
        </p:txBody>
      </p:sp>
    </p:spTree>
    <p:extLst>
      <p:ext uri="{BB962C8B-B14F-4D97-AF65-F5344CB8AC3E}">
        <p14:creationId xmlns:p14="http://schemas.microsoft.com/office/powerpoint/2010/main" val="1013999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088559"/>
            <a:ext cx="56832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48640" y="337625"/>
            <a:ext cx="5134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RS y MA: </a:t>
            </a:r>
          </a:p>
          <a:p>
            <a:r>
              <a:rPr lang="es-MX" sz="4800" dirty="0"/>
              <a:t>TC vs otro tipo de terapias para depresión</a:t>
            </a:r>
            <a:endParaRPr lang="es-MX" sz="4800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1879" r="2173" b="1045"/>
          <a:stretch/>
        </p:blipFill>
        <p:spPr>
          <a:xfrm>
            <a:off x="5683250" y="0"/>
            <a:ext cx="650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61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Pregunta de investigación (</a:t>
            </a:r>
            <a:r>
              <a:rPr lang="es-MX" sz="5200" b="1" dirty="0"/>
              <a:t>PICO</a:t>
            </a:r>
            <a:r>
              <a:rPr lang="es-MX" sz="4800" dirty="0"/>
              <a:t>)</a:t>
            </a:r>
            <a:endParaRPr lang="es-MX" sz="5200" b="1" dirty="0"/>
          </a:p>
        </p:txBody>
      </p:sp>
      <p:pic>
        <p:nvPicPr>
          <p:cNvPr id="4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8111"/>
            <a:ext cx="12192000" cy="392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713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Pregunta de investigación (</a:t>
            </a:r>
            <a:r>
              <a:rPr lang="es-MX" sz="5200" b="1" dirty="0"/>
              <a:t>PICO</a:t>
            </a:r>
            <a:r>
              <a:rPr lang="es-MX" sz="4800" dirty="0"/>
              <a:t>)</a:t>
            </a:r>
            <a:endParaRPr lang="es-MX" sz="52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637" t="11700" r="30527" b="55990"/>
          <a:stretch/>
        </p:blipFill>
        <p:spPr>
          <a:xfrm>
            <a:off x="-3025" y="2057735"/>
            <a:ext cx="12195025" cy="347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9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ygarth_tractor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05" y="523220"/>
            <a:ext cx="4113795" cy="27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5"/>
          <p:cNvSpPr txBox="1"/>
          <p:nvPr/>
        </p:nvSpPr>
        <p:spPr>
          <a:xfrm>
            <a:off x="8185197" y="0"/>
            <a:ext cx="4006803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Tratamiento con Placebo</a:t>
            </a:r>
          </a:p>
        </p:txBody>
      </p:sp>
      <p:sp>
        <p:nvSpPr>
          <p:cNvPr id="6" name="Rectangle 5"/>
          <p:cNvSpPr/>
          <p:nvPr/>
        </p:nvSpPr>
        <p:spPr>
          <a:xfrm>
            <a:off x="8988470" y="6488668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http://www.jameslindlibrary.org/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72189"/>
            <a:ext cx="7278440" cy="69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83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Pregunta de investigación (</a:t>
            </a:r>
            <a:r>
              <a:rPr lang="es-MX" sz="5200" b="1" dirty="0"/>
              <a:t>PICO</a:t>
            </a:r>
            <a:r>
              <a:rPr lang="es-MX" sz="4800" dirty="0"/>
              <a:t>)</a:t>
            </a:r>
            <a:endParaRPr lang="es-MX" sz="5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637" t="11700" r="30527" b="55990"/>
          <a:stretch/>
        </p:blipFill>
        <p:spPr>
          <a:xfrm>
            <a:off x="-3025" y="2057735"/>
            <a:ext cx="12195025" cy="347029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49375" y="4011141"/>
            <a:ext cx="5353050" cy="2476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07225" y="4011141"/>
            <a:ext cx="2266950" cy="24765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8321825" y="4011141"/>
            <a:ext cx="1447800" cy="2476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/>
          <p:cNvSpPr/>
          <p:nvPr/>
        </p:nvSpPr>
        <p:spPr>
          <a:xfrm>
            <a:off x="3146275" y="6355592"/>
            <a:ext cx="2671482" cy="50240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I</a:t>
            </a:r>
            <a:r>
              <a:rPr lang="es-MX" sz="2200" dirty="0">
                <a:solidFill>
                  <a:schemeClr val="tx1"/>
                </a:solidFill>
              </a:rPr>
              <a:t>ntervención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410701" y="6357489"/>
            <a:ext cx="2781300" cy="502408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200" dirty="0">
                <a:solidFill>
                  <a:schemeClr val="tx1"/>
                </a:solidFill>
              </a:rPr>
              <a:t>Desenlace (</a:t>
            </a:r>
            <a:r>
              <a:rPr lang="es-MX" sz="2800" b="1" dirty="0" err="1">
                <a:solidFill>
                  <a:schemeClr val="tx1"/>
                </a:solidFill>
              </a:rPr>
              <a:t>O</a:t>
            </a:r>
            <a:r>
              <a:rPr lang="es-MX" sz="2200" dirty="0" err="1">
                <a:solidFill>
                  <a:schemeClr val="tx1"/>
                </a:solidFill>
              </a:rPr>
              <a:t>utcome</a:t>
            </a:r>
            <a:r>
              <a:rPr lang="es-MX" sz="2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0" y="6355591"/>
            <a:ext cx="2634671" cy="502408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P</a:t>
            </a:r>
            <a:r>
              <a:rPr lang="es-MX" sz="2200" dirty="0">
                <a:solidFill>
                  <a:schemeClr val="tx1"/>
                </a:solidFill>
              </a:rPr>
              <a:t>oblación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6333118" y="6355591"/>
            <a:ext cx="2671482" cy="50240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C</a:t>
            </a:r>
            <a:r>
              <a:rPr lang="es-MX" sz="2200" dirty="0">
                <a:solidFill>
                  <a:schemeClr val="tx1"/>
                </a:solidFill>
              </a:rPr>
              <a:t>omparación</a:t>
            </a:r>
          </a:p>
        </p:txBody>
      </p:sp>
    </p:spTree>
    <p:extLst>
      <p:ext uri="{BB962C8B-B14F-4D97-AF65-F5344CB8AC3E}">
        <p14:creationId xmlns:p14="http://schemas.microsoft.com/office/powerpoint/2010/main" val="4058042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030"/>
            <a:ext cx="12192000" cy="392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Pregunta de investigación (</a:t>
            </a:r>
            <a:r>
              <a:rPr lang="es-MX" sz="5200" b="1" dirty="0"/>
              <a:t>PICO</a:t>
            </a:r>
            <a:r>
              <a:rPr lang="es-MX" sz="4800" dirty="0"/>
              <a:t>)</a:t>
            </a:r>
            <a:endParaRPr lang="es-MX" sz="5200" b="1" dirty="0"/>
          </a:p>
        </p:txBody>
      </p:sp>
    </p:spTree>
    <p:extLst>
      <p:ext uri="{BB962C8B-B14F-4D97-AF65-F5344CB8AC3E}">
        <p14:creationId xmlns:p14="http://schemas.microsoft.com/office/powerpoint/2010/main" val="20210016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48640" y="337625"/>
            <a:ext cx="110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Objetivos:</a:t>
            </a:r>
            <a:r>
              <a:rPr lang="es-MX" sz="4800" dirty="0"/>
              <a:t> TC vs otras T para depresión</a:t>
            </a:r>
            <a:endParaRPr lang="es-MX" sz="4800" b="1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548640" y="1905041"/>
            <a:ext cx="110147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/>
              <a:t>Examinar el efecto de todas las </a:t>
            </a:r>
            <a:r>
              <a:rPr lang="es-MX" sz="2400" b="1" dirty="0"/>
              <a:t>TC</a:t>
            </a:r>
            <a:r>
              <a:rPr lang="es-MX" sz="2400" dirty="0"/>
              <a:t> comparadas con </a:t>
            </a:r>
            <a:r>
              <a:rPr lang="es-MX" sz="2400" b="1" dirty="0"/>
              <a:t>otras terapias psicológicas </a:t>
            </a:r>
            <a:r>
              <a:rPr lang="es-MX" sz="2400" dirty="0"/>
              <a:t>para la depresión.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dirty="0"/>
              <a:t>Examinar el efecto de las diferentes </a:t>
            </a:r>
            <a:r>
              <a:rPr lang="es-MX" sz="2400" b="1" dirty="0"/>
              <a:t>TC (terapia conductual, activación conductual, entrenamiento en habilidades sociales, y entrenamiento de relajación) </a:t>
            </a:r>
            <a:r>
              <a:rPr lang="es-MX" sz="2400" dirty="0"/>
              <a:t>comparadas con otras terapias psicológicas para la depresión.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dirty="0"/>
              <a:t>Examinar el efecto de todas las TC comparadas con </a:t>
            </a:r>
            <a:r>
              <a:rPr lang="es-MX" sz="2400" b="1" dirty="0"/>
              <a:t>otras diferentes terapias (TCC, tercera ola TCC, psicodinámica, humanista, y terapia integrativa psicológica) </a:t>
            </a:r>
            <a:r>
              <a:rPr lang="es-MX" sz="2400" dirty="0"/>
              <a:t>para la depresión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34158325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48640" y="1874264"/>
            <a:ext cx="1101471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b="1" dirty="0"/>
              <a:t>Tipos de estudios: 	</a:t>
            </a:r>
            <a:r>
              <a:rPr lang="es-MX" sz="2400" dirty="0"/>
              <a:t>	ECCA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b="1" dirty="0"/>
              <a:t>Tipo de participantes: </a:t>
            </a:r>
            <a:r>
              <a:rPr lang="es-MX" sz="2400" dirty="0"/>
              <a:t>	hombres y mujeres ≥ 18 años.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b="1" dirty="0"/>
              <a:t>Escenario de participantes: </a:t>
            </a:r>
            <a:r>
              <a:rPr lang="es-MX" sz="2400" dirty="0"/>
              <a:t>ambulatorios (con que no estén hospitalizados)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b="1" dirty="0"/>
              <a:t>Diagnóstico: </a:t>
            </a:r>
            <a:r>
              <a:rPr lang="es-MX" sz="2400" dirty="0"/>
              <a:t>		DSM-III, DSM-III-R, DSM-IV, DSM-IV-R, ICD-10, Criterios de 				</a:t>
            </a:r>
            <a:r>
              <a:rPr lang="es-MX" sz="2400" dirty="0" err="1"/>
              <a:t>Feigher</a:t>
            </a:r>
            <a:r>
              <a:rPr lang="es-MX" sz="2400" dirty="0"/>
              <a:t>, cualquier escala validada (Beck, Hamilton).</a:t>
            </a:r>
          </a:p>
          <a:p>
            <a:pPr marL="342900" indent="-342900">
              <a:buAutoNum type="arabicPeriod"/>
            </a:pPr>
            <a:endParaRPr lang="es-MX" sz="2400" dirty="0"/>
          </a:p>
          <a:p>
            <a:pPr marL="342900" indent="-342900">
              <a:buAutoNum type="arabicPeriod"/>
            </a:pPr>
            <a:r>
              <a:rPr lang="es-MX" sz="2400" b="1" dirty="0" err="1"/>
              <a:t>Comorbidad</a:t>
            </a:r>
            <a:r>
              <a:rPr lang="es-MX" sz="2400" b="1" dirty="0"/>
              <a:t>: </a:t>
            </a:r>
            <a:r>
              <a:rPr lang="es-MX" sz="2400" dirty="0"/>
              <a:t>		si depresión es </a:t>
            </a:r>
            <a:r>
              <a:rPr lang="es-MX" sz="2400" dirty="0" err="1"/>
              <a:t>comorbida</a:t>
            </a:r>
            <a:r>
              <a:rPr lang="es-MX" sz="2400" dirty="0"/>
              <a:t> a otra enfermedad, se excluye</a:t>
            </a:r>
            <a:r>
              <a:rPr lang="es-MX" sz="2800" dirty="0"/>
              <a:t>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48640" y="337625"/>
            <a:ext cx="110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Métodos: </a:t>
            </a:r>
            <a:r>
              <a:rPr lang="es-MX" sz="4800" dirty="0"/>
              <a:t>TC vs otras T para depresión</a:t>
            </a:r>
            <a:endParaRPr lang="es-MX" sz="4800" b="1" i="1" dirty="0"/>
          </a:p>
        </p:txBody>
      </p:sp>
    </p:spTree>
    <p:extLst>
      <p:ext uri="{BB962C8B-B14F-4D97-AF65-F5344CB8AC3E}">
        <p14:creationId xmlns:p14="http://schemas.microsoft.com/office/powerpoint/2010/main" val="25352969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48640" y="1704987"/>
            <a:ext cx="1101471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6. Tipos de intervenciones	</a:t>
            </a:r>
            <a:r>
              <a:rPr lang="es-MX" sz="2400" dirty="0"/>
              <a:t>(todas cara a cara, no teléfono, ni internet)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MX" sz="2200" dirty="0"/>
              <a:t>Experimentales (terapia conductual)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Terapia conductual (</a:t>
            </a:r>
            <a:r>
              <a:rPr lang="es-MX" dirty="0" err="1"/>
              <a:t>Lewinsohn</a:t>
            </a:r>
            <a:r>
              <a:rPr lang="es-MX" dirty="0"/>
              <a:t>, 1974)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Activación conductual (modelo original) (Jacobson, 1996)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Entrenamiento de habilidades sociales / Entrenamiento de asertividad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Terapia de relajación (</a:t>
            </a:r>
            <a:r>
              <a:rPr lang="es-MX" dirty="0" err="1"/>
              <a:t>Bernstein</a:t>
            </a:r>
            <a:r>
              <a:rPr lang="es-MX" dirty="0"/>
              <a:t>, 1973)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MX" sz="2200" dirty="0"/>
              <a:t>Comparaciones (otras terapias)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Terapia cognitivo conductual(</a:t>
            </a:r>
            <a:r>
              <a:rPr lang="es-MX" dirty="0" err="1"/>
              <a:t>CBTs</a:t>
            </a:r>
            <a:r>
              <a:rPr lang="es-MX" dirty="0"/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‘</a:t>
            </a:r>
            <a:r>
              <a:rPr lang="en-US" dirty="0" err="1"/>
              <a:t>Tercera</a:t>
            </a:r>
            <a:r>
              <a:rPr lang="en-US" dirty="0"/>
              <a:t> </a:t>
            </a:r>
            <a:r>
              <a:rPr lang="en-US" dirty="0" err="1"/>
              <a:t>ola</a:t>
            </a:r>
            <a:r>
              <a:rPr lang="en-US" dirty="0"/>
              <a:t>’  </a:t>
            </a:r>
            <a:r>
              <a:rPr lang="en-US" dirty="0" err="1"/>
              <a:t>terapia</a:t>
            </a:r>
            <a:r>
              <a:rPr lang="en-US" dirty="0"/>
              <a:t> </a:t>
            </a:r>
            <a:r>
              <a:rPr lang="en-US" dirty="0" err="1"/>
              <a:t>cognitivo</a:t>
            </a:r>
            <a:r>
              <a:rPr lang="en-US" dirty="0"/>
              <a:t> conducutal (third wave </a:t>
            </a:r>
            <a:r>
              <a:rPr lang="es-MX" dirty="0" err="1"/>
              <a:t>CBTs</a:t>
            </a:r>
            <a:r>
              <a:rPr lang="es-MX" dirty="0"/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Terapia psicodinámica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Terapia humanista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Interpersonal, cognitive </a:t>
            </a:r>
            <a:r>
              <a:rPr lang="en-US" dirty="0" err="1"/>
              <a:t>analitico</a:t>
            </a:r>
            <a:r>
              <a:rPr lang="en-US" dirty="0"/>
              <a:t> y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terapias</a:t>
            </a:r>
            <a:r>
              <a:rPr lang="en-US" dirty="0"/>
              <a:t> </a:t>
            </a:r>
            <a:r>
              <a:rPr lang="en-US" dirty="0" err="1"/>
              <a:t>integrativas</a:t>
            </a:r>
            <a:endParaRPr lang="es-MX" sz="6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MX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10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Métodos: </a:t>
            </a:r>
            <a:r>
              <a:rPr lang="es-MX" sz="4800" dirty="0"/>
              <a:t>TC vs otras T para depresión</a:t>
            </a:r>
            <a:endParaRPr lang="es-MX" sz="4800" b="1" i="1" dirty="0"/>
          </a:p>
        </p:txBody>
      </p:sp>
    </p:spTree>
    <p:extLst>
      <p:ext uri="{BB962C8B-B14F-4D97-AF65-F5344CB8AC3E}">
        <p14:creationId xmlns:p14="http://schemas.microsoft.com/office/powerpoint/2010/main" val="42947731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48640" y="1689598"/>
            <a:ext cx="110147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7. Tipos de desenlaces medidos</a:t>
            </a:r>
          </a:p>
          <a:p>
            <a:r>
              <a:rPr lang="es-MX" sz="2400" i="1" dirty="0"/>
              <a:t>primarios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MX" sz="2200" dirty="0"/>
              <a:t>Eficacia del tratamiento: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Respuesta clínica conductual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Beck </a:t>
            </a:r>
            <a:r>
              <a:rPr lang="es-MX" dirty="0" err="1"/>
              <a:t>Depression</a:t>
            </a:r>
            <a:r>
              <a:rPr lang="es-MX" dirty="0"/>
              <a:t> </a:t>
            </a:r>
            <a:r>
              <a:rPr lang="es-MX" dirty="0" err="1"/>
              <a:t>Inventory</a:t>
            </a:r>
            <a:endParaRPr lang="es-MX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Hamilton Rating </a:t>
            </a:r>
            <a:r>
              <a:rPr lang="es-MX" dirty="0" err="1"/>
              <a:t>Scale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Depression</a:t>
            </a:r>
            <a:endParaRPr lang="es-MX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Montgomery-</a:t>
            </a:r>
            <a:r>
              <a:rPr lang="es-MX" dirty="0" err="1"/>
              <a:t>Asberg</a:t>
            </a:r>
            <a:r>
              <a:rPr lang="es-MX" dirty="0"/>
              <a:t> </a:t>
            </a:r>
            <a:r>
              <a:rPr lang="es-MX" dirty="0" err="1"/>
              <a:t>Depression</a:t>
            </a:r>
            <a:r>
              <a:rPr lang="es-MX" dirty="0"/>
              <a:t> Rating </a:t>
            </a:r>
            <a:r>
              <a:rPr lang="es-MX" dirty="0" err="1"/>
              <a:t>Scale</a:t>
            </a:r>
            <a:endParaRPr lang="es-MX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MX" sz="2200" dirty="0"/>
              <a:t>Aceptabilidad del tratamiento: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MX" dirty="0"/>
              <a:t>Número de participantes que abandonaron la terapia</a:t>
            </a:r>
          </a:p>
          <a:p>
            <a:r>
              <a:rPr lang="es-MX" sz="2400" i="1" dirty="0"/>
              <a:t>secundarios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Remisión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Mejora de síntomas de depresión</a:t>
            </a:r>
          </a:p>
          <a:p>
            <a:endParaRPr lang="es-MX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10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Métodos: </a:t>
            </a:r>
            <a:r>
              <a:rPr lang="es-MX" sz="4800" dirty="0"/>
              <a:t>TC vs otras T para depresión</a:t>
            </a:r>
            <a:endParaRPr lang="es-MX" sz="4800" b="1" i="1" dirty="0"/>
          </a:p>
        </p:txBody>
      </p:sp>
    </p:spTree>
    <p:extLst>
      <p:ext uri="{BB962C8B-B14F-4D97-AF65-F5344CB8AC3E}">
        <p14:creationId xmlns:p14="http://schemas.microsoft.com/office/powerpoint/2010/main" val="2420883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48640" y="1693481"/>
            <a:ext cx="110147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7. Tipos de desenlaces medidos (2)</a:t>
            </a:r>
            <a:endParaRPr lang="es-MX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Mejora general: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dirty="0" err="1"/>
              <a:t>Clinical</a:t>
            </a:r>
            <a:r>
              <a:rPr lang="es-MX" dirty="0"/>
              <a:t> Global </a:t>
            </a:r>
            <a:r>
              <a:rPr lang="es-MX" dirty="0" err="1"/>
              <a:t>Impressions</a:t>
            </a:r>
            <a:r>
              <a:rPr lang="es-MX" dirty="0"/>
              <a:t> </a:t>
            </a:r>
            <a:r>
              <a:rPr lang="es-MX" dirty="0" err="1"/>
              <a:t>scale</a:t>
            </a:r>
            <a:r>
              <a:rPr lang="es-MX" dirty="0"/>
              <a:t> (CGI)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Mejora de síntomas de ansiedad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Efectos adversos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Adaptación y funcionamiento social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Calidad de vida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dirty="0"/>
              <a:t>Short </a:t>
            </a:r>
            <a:r>
              <a:rPr lang="es-MX" dirty="0" err="1"/>
              <a:t>Form</a:t>
            </a:r>
            <a:r>
              <a:rPr lang="es-MX" dirty="0"/>
              <a:t> (SF-36)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dirty="0" err="1"/>
              <a:t>Health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Nation</a:t>
            </a:r>
            <a:r>
              <a:rPr lang="es-MX" dirty="0"/>
              <a:t> </a:t>
            </a:r>
            <a:r>
              <a:rPr lang="es-MX" dirty="0" err="1"/>
              <a:t>Outcome</a:t>
            </a:r>
            <a:r>
              <a:rPr lang="es-MX" dirty="0"/>
              <a:t> </a:t>
            </a:r>
            <a:r>
              <a:rPr lang="es-MX" dirty="0" err="1"/>
              <a:t>Scales</a:t>
            </a:r>
            <a:r>
              <a:rPr lang="es-MX" dirty="0"/>
              <a:t> (</a:t>
            </a:r>
            <a:r>
              <a:rPr lang="es-MX" dirty="0" err="1"/>
              <a:t>HoNOS</a:t>
            </a:r>
            <a:r>
              <a:rPr lang="es-MX" dirty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dirty="0" err="1"/>
              <a:t>World</a:t>
            </a:r>
            <a:r>
              <a:rPr lang="es-MX" dirty="0"/>
              <a:t>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Organization</a:t>
            </a:r>
            <a:r>
              <a:rPr lang="es-MX" dirty="0"/>
              <a:t> </a:t>
            </a:r>
            <a:r>
              <a:rPr lang="es-MX" dirty="0" err="1"/>
              <a:t>Quality</a:t>
            </a:r>
            <a:r>
              <a:rPr lang="es-MX" dirty="0"/>
              <a:t> of </a:t>
            </a:r>
            <a:r>
              <a:rPr lang="es-MX" dirty="0" err="1"/>
              <a:t>Life</a:t>
            </a:r>
            <a:r>
              <a:rPr lang="es-MX" dirty="0"/>
              <a:t> (WHOQOL)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200" dirty="0"/>
              <a:t>Desenlaces económicos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dirty="0"/>
              <a:t>Trabajo:, citas, días de ausencia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548640" y="337625"/>
            <a:ext cx="110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/>
              <a:t>Métodos: </a:t>
            </a:r>
            <a:r>
              <a:rPr lang="es-MX" sz="4800" dirty="0"/>
              <a:t>TC vs otras T para depresión</a:t>
            </a:r>
            <a:endParaRPr lang="es-MX" sz="4800" b="1" i="1" dirty="0"/>
          </a:p>
        </p:txBody>
      </p:sp>
    </p:spTree>
    <p:extLst>
      <p:ext uri="{BB962C8B-B14F-4D97-AF65-F5344CB8AC3E}">
        <p14:creationId xmlns:p14="http://schemas.microsoft.com/office/powerpoint/2010/main" val="507843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Búsqueda</a:t>
            </a:r>
            <a:r>
              <a:rPr lang="es-MX" sz="4800" dirty="0"/>
              <a:t> sistemática de información</a:t>
            </a:r>
            <a:endParaRPr lang="es-MX" sz="5200" b="1" dirty="0"/>
          </a:p>
        </p:txBody>
      </p:sp>
      <p:sp>
        <p:nvSpPr>
          <p:cNvPr id="5" name="Elipse 4"/>
          <p:cNvSpPr/>
          <p:nvPr/>
        </p:nvSpPr>
        <p:spPr>
          <a:xfrm>
            <a:off x="9787676" y="2783206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CCDAN</a:t>
            </a:r>
            <a:r>
              <a:rPr lang="es-MX" sz="1200" dirty="0">
                <a:solidFill>
                  <a:schemeClr val="tx1"/>
                </a:solidFill>
              </a:rPr>
              <a:t> (</a:t>
            </a:r>
            <a:r>
              <a:rPr lang="en-US" sz="1200" dirty="0">
                <a:solidFill>
                  <a:schemeClr val="tx1"/>
                </a:solidFill>
              </a:rPr>
              <a:t>Cochrane Depression, Anxiety and Neurosis Group 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Elipse 6"/>
          <p:cNvSpPr/>
          <p:nvPr/>
        </p:nvSpPr>
        <p:spPr>
          <a:xfrm>
            <a:off x="5201915" y="4842023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CINAHL </a:t>
            </a:r>
            <a:r>
              <a:rPr lang="es-MX" sz="1200" dirty="0">
                <a:solidFill>
                  <a:schemeClr val="tx1"/>
                </a:solidFill>
              </a:rPr>
              <a:t>(</a:t>
            </a:r>
            <a:r>
              <a:rPr lang="en-US" sz="1200" dirty="0">
                <a:solidFill>
                  <a:schemeClr val="tx1"/>
                </a:solidFill>
              </a:rPr>
              <a:t>Cumulative Index to Nursing and Allied Health Literature)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9787676" y="4842023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CENTRAL </a:t>
            </a:r>
            <a:r>
              <a:rPr lang="es-MX" sz="1200" dirty="0">
                <a:solidFill>
                  <a:schemeClr val="tx1"/>
                </a:solidFill>
              </a:rPr>
              <a:t>(</a:t>
            </a:r>
            <a:r>
              <a:rPr lang="en-US" sz="1200" dirty="0">
                <a:solidFill>
                  <a:schemeClr val="tx1"/>
                </a:solidFill>
              </a:rPr>
              <a:t>Cochrane Central Register of Controlled Trials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Elipse 9"/>
          <p:cNvSpPr/>
          <p:nvPr/>
        </p:nvSpPr>
        <p:spPr>
          <a:xfrm>
            <a:off x="7494795" y="4842023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MEDLINE </a:t>
            </a:r>
            <a:r>
              <a:rPr lang="es-MX" sz="1200" dirty="0">
                <a:solidFill>
                  <a:schemeClr val="tx1"/>
                </a:solidFill>
              </a:rPr>
              <a:t>(Biblioteca Nacional de Medicina de los Estados Unidos)</a:t>
            </a:r>
          </a:p>
        </p:txBody>
      </p:sp>
      <p:cxnSp>
        <p:nvCxnSpPr>
          <p:cNvPr id="12" name="Conector recto de flecha 11"/>
          <p:cNvCxnSpPr>
            <a:stCxn id="33" idx="1"/>
          </p:cNvCxnSpPr>
          <p:nvPr/>
        </p:nvCxnSpPr>
        <p:spPr>
          <a:xfrm flipH="1" flipV="1">
            <a:off x="2569029" y="1432007"/>
            <a:ext cx="2896489" cy="1614803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31" idx="1"/>
          </p:cNvCxnSpPr>
          <p:nvPr/>
        </p:nvCxnSpPr>
        <p:spPr>
          <a:xfrm flipH="1" flipV="1">
            <a:off x="3207657" y="1235574"/>
            <a:ext cx="4550742" cy="1811236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7" idx="1"/>
          </p:cNvCxnSpPr>
          <p:nvPr/>
        </p:nvCxnSpPr>
        <p:spPr>
          <a:xfrm flipH="1" flipV="1">
            <a:off x="2002971" y="1488994"/>
            <a:ext cx="3462548" cy="3616633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0" idx="1"/>
          </p:cNvCxnSpPr>
          <p:nvPr/>
        </p:nvCxnSpPr>
        <p:spPr>
          <a:xfrm flipH="1" flipV="1">
            <a:off x="2279348" y="1488994"/>
            <a:ext cx="5479051" cy="3616633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9" idx="1"/>
          </p:cNvCxnSpPr>
          <p:nvPr/>
        </p:nvCxnSpPr>
        <p:spPr>
          <a:xfrm flipH="1" flipV="1">
            <a:off x="2772229" y="1287164"/>
            <a:ext cx="7279051" cy="3818463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5" idx="2"/>
          </p:cNvCxnSpPr>
          <p:nvPr/>
        </p:nvCxnSpPr>
        <p:spPr>
          <a:xfrm flipH="1" flipV="1">
            <a:off x="3734244" y="1230177"/>
            <a:ext cx="6053432" cy="2453029"/>
          </a:xfrm>
          <a:prstGeom prst="straightConnector1">
            <a:avLst/>
          </a:prstGeom>
          <a:ln w="539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7494795" y="2783206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EMBASE </a:t>
            </a:r>
            <a:r>
              <a:rPr lang="es-MX" sz="1200" dirty="0">
                <a:solidFill>
                  <a:schemeClr val="tx1"/>
                </a:solidFill>
              </a:rPr>
              <a:t>(Excerpta Medica </a:t>
            </a:r>
            <a:r>
              <a:rPr lang="es-MX" sz="1200" dirty="0" err="1">
                <a:solidFill>
                  <a:schemeClr val="tx1"/>
                </a:solidFill>
              </a:rPr>
              <a:t>dataBASE</a:t>
            </a:r>
            <a:r>
              <a:rPr lang="es-MX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3" name="Elipse 32"/>
          <p:cNvSpPr/>
          <p:nvPr/>
        </p:nvSpPr>
        <p:spPr>
          <a:xfrm>
            <a:off x="5201914" y="2783206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err="1">
                <a:solidFill>
                  <a:schemeClr val="tx1"/>
                </a:solidFill>
              </a:rPr>
              <a:t>PsyINDEX</a:t>
            </a:r>
            <a:r>
              <a:rPr lang="es-MX" b="1" dirty="0">
                <a:solidFill>
                  <a:schemeClr val="tx1"/>
                </a:solidFill>
              </a:rPr>
              <a:t> </a:t>
            </a:r>
            <a:r>
              <a:rPr lang="es-MX" sz="1200" dirty="0">
                <a:solidFill>
                  <a:schemeClr val="tx1"/>
                </a:solidFill>
              </a:rPr>
              <a:t>(Base de datos de la Asociación de Psicología Americana)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317130" y="4842023"/>
            <a:ext cx="48847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Reunir toda la información existente.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Sin restricción de idiomas y contemplando la </a:t>
            </a:r>
            <a:r>
              <a:rPr lang="es-MX" sz="2400" b="1" dirty="0"/>
              <a:t>literatura gris</a:t>
            </a:r>
            <a:r>
              <a:rPr lang="es-MX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77469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Búsqueda</a:t>
            </a:r>
            <a:r>
              <a:rPr lang="es-MX" sz="4800" dirty="0"/>
              <a:t> sistemática de información</a:t>
            </a:r>
            <a:endParaRPr lang="es-MX" sz="5200" b="1" dirty="0"/>
          </a:p>
        </p:txBody>
      </p:sp>
      <p:sp>
        <p:nvSpPr>
          <p:cNvPr id="3" name="Rectángulo 2"/>
          <p:cNvSpPr/>
          <p:nvPr/>
        </p:nvSpPr>
        <p:spPr>
          <a:xfrm>
            <a:off x="2501153" y="1878294"/>
            <a:ext cx="6997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 dirty="0" err="1"/>
              <a:t>Términos</a:t>
            </a:r>
            <a:r>
              <a:rPr lang="en-US" sz="2400" b="1" dirty="0"/>
              <a:t> </a:t>
            </a:r>
            <a:r>
              <a:rPr lang="en-US" sz="2400" b="1" dirty="0" err="1"/>
              <a:t>generales</a:t>
            </a:r>
            <a:r>
              <a:rPr lang="en-US" sz="2400" b="1" dirty="0"/>
              <a:t> que se </a:t>
            </a:r>
            <a:r>
              <a:rPr lang="en-US" sz="2400" b="1" dirty="0" err="1"/>
              <a:t>usaron</a:t>
            </a:r>
            <a:r>
              <a:rPr lang="en-US" sz="2400" b="1" dirty="0"/>
              <a:t> para la </a:t>
            </a:r>
            <a:r>
              <a:rPr lang="en-US" sz="2400" b="1" dirty="0" err="1"/>
              <a:t>búsqueda</a:t>
            </a:r>
            <a:endParaRPr lang="en-US" sz="2400" b="1" dirty="0"/>
          </a:p>
          <a:p>
            <a:pPr>
              <a:lnSpc>
                <a:spcPct val="140000"/>
              </a:lnSpc>
            </a:pPr>
            <a:r>
              <a:rPr lang="en-US" sz="2400" i="1" dirty="0"/>
              <a:t>	Condition</a:t>
            </a:r>
            <a:r>
              <a:rPr lang="en-US" sz="2400" dirty="0"/>
              <a:t>		</a:t>
            </a:r>
            <a:r>
              <a:rPr lang="en-US" sz="2400" i="1" dirty="0"/>
              <a:t>Intervention 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(depress* OR </a:t>
            </a:r>
            <a:r>
              <a:rPr lang="en-US" sz="2400" dirty="0" err="1"/>
              <a:t>dysthymi</a:t>
            </a:r>
            <a:r>
              <a:rPr lang="en-US" sz="2400" dirty="0"/>
              <a:t>*) AND (*</a:t>
            </a:r>
            <a:r>
              <a:rPr lang="en-US" sz="2400" dirty="0" err="1"/>
              <a:t>therap</a:t>
            </a:r>
            <a:r>
              <a:rPr lang="en-US" sz="2400" dirty="0"/>
              <a:t>* </a:t>
            </a:r>
            <a:r>
              <a:rPr lang="es-MX" sz="2400" dirty="0"/>
              <a:t>OR training)</a:t>
            </a:r>
            <a:endParaRPr lang="es-ES_tradnl" sz="2400" dirty="0"/>
          </a:p>
        </p:txBody>
      </p:sp>
      <p:sp>
        <p:nvSpPr>
          <p:cNvPr id="2" name="Rectángulo 1"/>
          <p:cNvSpPr/>
          <p:nvPr/>
        </p:nvSpPr>
        <p:spPr>
          <a:xfrm>
            <a:off x="0" y="4169938"/>
            <a:ext cx="1219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Aunque</a:t>
            </a:r>
            <a:r>
              <a:rPr lang="en-US" sz="2400" b="1" dirty="0"/>
              <a:t> a </a:t>
            </a:r>
            <a:r>
              <a:rPr lang="en-US" sz="2400" b="1" dirty="0" err="1"/>
              <a:t>veces</a:t>
            </a:r>
            <a:r>
              <a:rPr lang="en-US" sz="2400" b="1" dirty="0"/>
              <a:t>, las </a:t>
            </a:r>
            <a:r>
              <a:rPr lang="en-US" sz="2400" b="1" dirty="0" err="1"/>
              <a:t>búsquedas</a:t>
            </a:r>
            <a:r>
              <a:rPr lang="en-US" sz="2400" b="1" dirty="0"/>
              <a:t> se </a:t>
            </a:r>
            <a:r>
              <a:rPr lang="en-US" sz="2400" b="1" dirty="0" err="1"/>
              <a:t>ven</a:t>
            </a:r>
            <a:r>
              <a:rPr lang="en-US" sz="2400" b="1" dirty="0"/>
              <a:t> </a:t>
            </a:r>
            <a:r>
              <a:rPr lang="en-US" sz="2400" b="1" dirty="0" err="1"/>
              <a:t>así</a:t>
            </a:r>
            <a:r>
              <a:rPr lang="en-US" sz="2400" b="1" dirty="0"/>
              <a:t>:</a:t>
            </a:r>
          </a:p>
          <a:p>
            <a:endParaRPr lang="en-US" sz="1600" dirty="0"/>
          </a:p>
          <a:p>
            <a:r>
              <a:rPr lang="es-MX" sz="1600" dirty="0" err="1"/>
              <a:t>exp</a:t>
            </a:r>
            <a:r>
              <a:rPr lang="es-MX" sz="1600" dirty="0"/>
              <a:t> </a:t>
            </a:r>
            <a:r>
              <a:rPr lang="es-MX" sz="1600" dirty="0" err="1"/>
              <a:t>Psychotherapy</a:t>
            </a:r>
            <a:r>
              <a:rPr lang="es-MX" sz="1600" dirty="0"/>
              <a:t>/ (</a:t>
            </a:r>
            <a:r>
              <a:rPr lang="es-MX" sz="1600" dirty="0" err="1"/>
              <a:t>psychotherapy</a:t>
            </a:r>
            <a:r>
              <a:rPr lang="es-MX" sz="1600" dirty="0"/>
              <a:t>/ </a:t>
            </a:r>
            <a:r>
              <a:rPr lang="es-MX" sz="1600" dirty="0" err="1"/>
              <a:t>or</a:t>
            </a:r>
            <a:r>
              <a:rPr lang="es-MX" sz="1600" dirty="0"/>
              <a:t> </a:t>
            </a:r>
            <a:r>
              <a:rPr lang="es-MX" sz="1600" dirty="0" err="1"/>
              <a:t>adlerian</a:t>
            </a:r>
            <a:r>
              <a:rPr lang="es-MX" sz="1600" dirty="0"/>
              <a:t> </a:t>
            </a:r>
            <a:r>
              <a:rPr lang="es-MX" sz="1600" dirty="0" err="1"/>
              <a:t>psychotherapy</a:t>
            </a:r>
            <a:r>
              <a:rPr lang="es-MX" sz="1600" dirty="0"/>
              <a:t>/ </a:t>
            </a:r>
            <a:r>
              <a:rPr lang="es-MX" sz="1600" dirty="0" err="1"/>
              <a:t>or</a:t>
            </a:r>
            <a:r>
              <a:rPr lang="es-MX" sz="1600" dirty="0"/>
              <a:t> </a:t>
            </a:r>
            <a:r>
              <a:rPr lang="es-MX" sz="1600" dirty="0" err="1"/>
              <a:t>analytical</a:t>
            </a:r>
            <a:r>
              <a:rPr lang="es-MX" sz="1600" dirty="0"/>
              <a:t> </a:t>
            </a:r>
            <a:r>
              <a:rPr lang="es-MX" sz="1600" dirty="0" err="1"/>
              <a:t>psychotherapy</a:t>
            </a:r>
            <a:r>
              <a:rPr lang="es-MX" sz="1600" dirty="0"/>
              <a:t>/ </a:t>
            </a:r>
            <a:r>
              <a:rPr lang="es-MX" sz="1600" dirty="0" err="1"/>
              <a:t>or</a:t>
            </a:r>
            <a:r>
              <a:rPr lang="es-MX" sz="1600" dirty="0"/>
              <a:t> </a:t>
            </a:r>
            <a:r>
              <a:rPr lang="es-MX" sz="1600" dirty="0" err="1"/>
              <a:t>autogenic</a:t>
            </a:r>
            <a:r>
              <a:rPr lang="es-MX" sz="1600" dirty="0"/>
              <a:t> training/ </a:t>
            </a:r>
            <a:r>
              <a:rPr lang="es-MX" sz="1600" dirty="0" err="1"/>
              <a:t>or</a:t>
            </a:r>
            <a:r>
              <a:rPr lang="es-MX" sz="1600" dirty="0"/>
              <a:t> </a:t>
            </a:r>
            <a:r>
              <a:rPr lang="es-MX" sz="1600" dirty="0" err="1"/>
              <a:t>behavior</a:t>
            </a:r>
            <a:r>
              <a:rPr lang="es-MX" sz="1600" dirty="0"/>
              <a:t> </a:t>
            </a:r>
            <a:r>
              <a:rPr lang="es-MX" sz="1600" dirty="0" err="1"/>
              <a:t>therapy</a:t>
            </a:r>
            <a:r>
              <a:rPr lang="es-MX" sz="1600" dirty="0"/>
              <a:t>/ </a:t>
            </a:r>
            <a:r>
              <a:rPr lang="es-MX" sz="1600" dirty="0" err="1"/>
              <a:t>or</a:t>
            </a:r>
            <a:r>
              <a:rPr lang="es-MX" sz="1600" dirty="0"/>
              <a:t> </a:t>
            </a:r>
            <a:r>
              <a:rPr lang="es-MX" sz="1600" dirty="0" err="1"/>
              <a:t>brief</a:t>
            </a:r>
            <a:r>
              <a:rPr lang="es-MX" sz="1600" dirty="0"/>
              <a:t> </a:t>
            </a:r>
            <a:r>
              <a:rPr lang="es-MX" sz="1600" dirty="0" err="1"/>
              <a:t>psychotherapy</a:t>
            </a:r>
            <a:r>
              <a:rPr lang="es-MX" sz="1600" dirty="0"/>
              <a:t>/ </a:t>
            </a:r>
            <a:r>
              <a:rPr lang="en-US" sz="1600" dirty="0"/>
              <a:t>or client centered therapy/ or cognitive behavior therapy/ or conversion therapy/ or eclectic psychotherapy/ or emotion focused therapy/ or existential therapy/ or experiential psychotherapy/ or expressive psychotherapy/ or </a:t>
            </a:r>
            <a:r>
              <a:rPr lang="en-US" sz="1600" dirty="0" err="1"/>
              <a:t>eyemovement</a:t>
            </a:r>
            <a:r>
              <a:rPr lang="en-US" sz="1600" dirty="0"/>
              <a:t> desensitization therapy/ or feminist therapy/ or geriatric psychotherapy/ or gestalt therapy/ or group psychotherapy/ or guided imagery/ or humanistic psychotherapy/ or hypnotherapy/ or individual psychotherapy/ or insight therapy/ or integrative psychotherapy/ or interpersonal psychotherapy/ or </a:t>
            </a:r>
            <a:r>
              <a:rPr lang="en-US" sz="1600" dirty="0" err="1"/>
              <a:t>logotherapy</a:t>
            </a:r>
            <a:r>
              <a:rPr lang="en-US" sz="1600" dirty="0"/>
              <a:t>/ or narrative therapy/ or persuasion therapy/ or primal therapy/ or psychoanalysis/ or psychodrama/ or psychodynamic psychotherapy/ or psychotherapeutic counseling/ or rational emotive behavior therapy/ or reality therapy/ or relationship therapy/ or solution focused therapy/ or supportive psychotherapy/ or transactional analysis/)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988556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076" t="19793" r="25988" b="10416"/>
          <a:stretch/>
        </p:blipFill>
        <p:spPr>
          <a:xfrm>
            <a:off x="1676399" y="571500"/>
            <a:ext cx="8839201" cy="510540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676399" y="571500"/>
            <a:ext cx="8839201" cy="2990850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 rot="16200000">
            <a:off x="490722" y="1827711"/>
            <a:ext cx="184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BÚSQUEDA</a:t>
            </a:r>
          </a:p>
        </p:txBody>
      </p:sp>
    </p:spTree>
    <p:extLst>
      <p:ext uri="{BB962C8B-B14F-4D97-AF65-F5344CB8AC3E}">
        <p14:creationId xmlns:p14="http://schemas.microsoft.com/office/powerpoint/2010/main" val="313462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263"/>
            <a:ext cx="5532438" cy="5675312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5972231" y="1457740"/>
            <a:ext cx="1667646" cy="2273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38052" y="874643"/>
            <a:ext cx="2994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Preparar un tractor falso que sea exactamente igual al verdadero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036364" y="4304670"/>
            <a:ext cx="14312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26017" y="3541140"/>
            <a:ext cx="2707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Mantener este secreto inviolable, no solo del paciente sino de cualquier otra persona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572825" y="3731640"/>
            <a:ext cx="14343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51" y="3964161"/>
            <a:ext cx="5532464" cy="76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18597" y="4304040"/>
            <a:ext cx="5532438" cy="6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8597" y="4713836"/>
            <a:ext cx="32884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881478" y="6488668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http://www.jameslindlibrary.org/</a:t>
            </a:r>
          </a:p>
        </p:txBody>
      </p:sp>
      <p:sp>
        <p:nvSpPr>
          <p:cNvPr id="14" name="CuadroTexto 5"/>
          <p:cNvSpPr txBox="1"/>
          <p:nvPr/>
        </p:nvSpPr>
        <p:spPr>
          <a:xfrm>
            <a:off x="8185197" y="0"/>
            <a:ext cx="4006803" cy="52322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Tratamiento con Placebo</a:t>
            </a:r>
          </a:p>
        </p:txBody>
      </p:sp>
    </p:spTree>
    <p:extLst>
      <p:ext uri="{BB962C8B-B14F-4D97-AF65-F5344CB8AC3E}">
        <p14:creationId xmlns:p14="http://schemas.microsoft.com/office/powerpoint/2010/main" val="8849321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076" t="19793" r="25988" b="10416"/>
          <a:stretch/>
        </p:blipFill>
        <p:spPr>
          <a:xfrm>
            <a:off x="1676399" y="571500"/>
            <a:ext cx="8839201" cy="510540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381500" y="3763602"/>
            <a:ext cx="6134100" cy="1913298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 rot="16200000">
            <a:off x="1640491" y="4243197"/>
            <a:ext cx="35373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1er FASE </a:t>
            </a:r>
          </a:p>
          <a:p>
            <a:pPr algn="ctr"/>
            <a:r>
              <a:rPr lang="es-MX" sz="2800" dirty="0"/>
              <a:t>Filtro Título y Resumen</a:t>
            </a:r>
          </a:p>
        </p:txBody>
      </p:sp>
    </p:spTree>
    <p:extLst>
      <p:ext uri="{BB962C8B-B14F-4D97-AF65-F5344CB8AC3E}">
        <p14:creationId xmlns:p14="http://schemas.microsoft.com/office/powerpoint/2010/main" val="25416135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7" t="16666" r="28917" b="8073"/>
          <a:stretch/>
        </p:blipFill>
        <p:spPr>
          <a:xfrm>
            <a:off x="4310111" y="209550"/>
            <a:ext cx="6186439" cy="565785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 rot="16200000">
            <a:off x="1813233" y="1511265"/>
            <a:ext cx="37515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2do FASE </a:t>
            </a:r>
          </a:p>
          <a:p>
            <a:pPr algn="ctr"/>
            <a:r>
              <a:rPr lang="es-MX" sz="2800" dirty="0"/>
              <a:t>Filtro de Texto Completo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381500" y="213038"/>
            <a:ext cx="6115050" cy="3550563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252645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817" t="16666" r="28917" b="8073"/>
          <a:stretch/>
        </p:blipFill>
        <p:spPr>
          <a:xfrm>
            <a:off x="4310111" y="209550"/>
            <a:ext cx="6186439" cy="565785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 rot="16200000">
            <a:off x="2812268" y="4501402"/>
            <a:ext cx="20415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2da filtro del</a:t>
            </a:r>
          </a:p>
          <a:p>
            <a:pPr algn="ctr"/>
            <a:r>
              <a:rPr lang="es-MX" sz="2800" dirty="0"/>
              <a:t> 2do FASE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310111" y="4000500"/>
            <a:ext cx="3195589" cy="2209800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17693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6721" t="32292" r="19107" b="10416"/>
          <a:stretch/>
        </p:blipFill>
        <p:spPr>
          <a:xfrm>
            <a:off x="3524249" y="1074063"/>
            <a:ext cx="7048501" cy="4191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 rot="16200000">
            <a:off x="2026404" y="1142196"/>
            <a:ext cx="20415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2da filtro del</a:t>
            </a:r>
          </a:p>
          <a:p>
            <a:pPr algn="ctr"/>
            <a:r>
              <a:rPr lang="es-MX" sz="2800" dirty="0"/>
              <a:t> 2do FASE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524249" y="514350"/>
            <a:ext cx="7048501" cy="2209800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281123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6721" t="32292" r="19107" b="10416"/>
          <a:stretch/>
        </p:blipFill>
        <p:spPr>
          <a:xfrm>
            <a:off x="3524249" y="1074063"/>
            <a:ext cx="7048501" cy="4191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 rot="16200000">
            <a:off x="1318010" y="3683109"/>
            <a:ext cx="44489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dirty="0"/>
              <a:t>3er FASE Extracción de datos </a:t>
            </a:r>
          </a:p>
          <a:p>
            <a:pPr algn="ctr"/>
            <a:r>
              <a:rPr lang="es-MX" sz="2800" dirty="0"/>
              <a:t>para el Meta-Análisis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019549" y="3055263"/>
            <a:ext cx="2762251" cy="2209800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224629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Extracción </a:t>
            </a:r>
            <a:r>
              <a:rPr lang="es-MX" sz="4800" dirty="0"/>
              <a:t>de datos</a:t>
            </a:r>
            <a:endParaRPr lang="es-MX" sz="52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48640" y="2116258"/>
            <a:ext cx="110147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dirty="0"/>
              <a:t>Se hace pareado: </a:t>
            </a:r>
            <a:r>
              <a:rPr lang="es-MX" sz="2400" dirty="0"/>
              <a:t>2 investigadores leen todo y extraen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dirty="0"/>
              <a:t>A todos se les hace los riesgos de sesgo: </a:t>
            </a:r>
            <a:r>
              <a:rPr lang="es-MX" sz="2400" dirty="0"/>
              <a:t>los 11 posibles sesgos revisados en el ECCA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dirty="0"/>
              <a:t>Se toman en cuenta todos los posibles desenlaces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dirty="0"/>
              <a:t>Se convierten en detectives de datos: </a:t>
            </a:r>
            <a:r>
              <a:rPr lang="es-MX" sz="2400" dirty="0"/>
              <a:t>Si falta algún dato, o está mal reportado, se tiene que contactar al autor del artículo, si son farmacéuticas y no contestan, se reporta que no cooperaron.</a:t>
            </a:r>
            <a:endParaRPr lang="es-MX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b="1" dirty="0"/>
          </a:p>
        </p:txBody>
      </p:sp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129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48640" y="337625"/>
            <a:ext cx="10114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Riesgo de sesgo </a:t>
            </a:r>
            <a:r>
              <a:rPr lang="es-MX" sz="4800" dirty="0"/>
              <a:t>en todos los estudios</a:t>
            </a:r>
            <a:endParaRPr lang="es-MX" sz="5200" b="1" dirty="0"/>
          </a:p>
        </p:txBody>
      </p:sp>
      <p:sp>
        <p:nvSpPr>
          <p:cNvPr id="6" name="Rectángulo 5"/>
          <p:cNvSpPr/>
          <p:nvPr/>
        </p:nvSpPr>
        <p:spPr>
          <a:xfrm>
            <a:off x="0" y="6427113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9"/>
          <a:stretch/>
        </p:blipFill>
        <p:spPr>
          <a:xfrm>
            <a:off x="477819" y="1784285"/>
            <a:ext cx="11391900" cy="43186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77" t="13705" r="482" b="9983"/>
          <a:stretch/>
        </p:blipFill>
        <p:spPr>
          <a:xfrm rot="16200000">
            <a:off x="6058797" y="21488"/>
            <a:ext cx="229943" cy="3295651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1169894" y="2164977"/>
            <a:ext cx="295835" cy="380551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874059" y="1322565"/>
            <a:ext cx="208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ECCA que revisamos</a:t>
            </a:r>
          </a:p>
        </p:txBody>
      </p:sp>
      <p:cxnSp>
        <p:nvCxnSpPr>
          <p:cNvPr id="9" name="Conector recto de flecha 8"/>
          <p:cNvCxnSpPr>
            <a:stCxn id="3" idx="2"/>
            <a:endCxn id="8" idx="0"/>
          </p:cNvCxnSpPr>
          <p:nvPr/>
        </p:nvCxnSpPr>
        <p:spPr>
          <a:xfrm flipH="1">
            <a:off x="1317812" y="1691897"/>
            <a:ext cx="598135" cy="47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3001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088559"/>
            <a:ext cx="51240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60" y="1"/>
            <a:ext cx="7067939" cy="685800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1" y="584774"/>
            <a:ext cx="5124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(1.1)</a:t>
            </a:r>
          </a:p>
          <a:p>
            <a:r>
              <a:rPr lang="es-MX" sz="3600" i="1" dirty="0"/>
              <a:t>respuesta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sp>
        <p:nvSpPr>
          <p:cNvPr id="4" name="Rectángulo 3"/>
          <p:cNvSpPr/>
          <p:nvPr/>
        </p:nvSpPr>
        <p:spPr>
          <a:xfrm>
            <a:off x="9085943" y="6633029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/>
          <p:cNvSpPr txBox="1"/>
          <p:nvPr/>
        </p:nvSpPr>
        <p:spPr>
          <a:xfrm>
            <a:off x="9616109" y="6581001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Favor otras …                Favor TC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6139543" y="422838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/>
          <p:cNvSpPr txBox="1"/>
          <p:nvPr/>
        </p:nvSpPr>
        <p:spPr>
          <a:xfrm>
            <a:off x="6183086" y="297652"/>
            <a:ext cx="2148114" cy="28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TC                       Otras terapias</a:t>
            </a:r>
          </a:p>
        </p:txBody>
      </p:sp>
    </p:spTree>
    <p:extLst>
      <p:ext uri="{BB962C8B-B14F-4D97-AF65-F5344CB8AC3E}">
        <p14:creationId xmlns:p14="http://schemas.microsoft.com/office/powerpoint/2010/main" val="469126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088559"/>
            <a:ext cx="51240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11" y="1"/>
            <a:ext cx="7067939" cy="685800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-2" y="3653376"/>
            <a:ext cx="512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Anatomía del meta-análisis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-3" y="594260"/>
            <a:ext cx="5124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(1.1)</a:t>
            </a:r>
          </a:p>
          <a:p>
            <a:r>
              <a:rPr lang="es-MX" sz="3600" i="1" dirty="0"/>
              <a:t>respuesta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sp>
        <p:nvSpPr>
          <p:cNvPr id="21" name="Rectángulo 20"/>
          <p:cNvSpPr/>
          <p:nvPr/>
        </p:nvSpPr>
        <p:spPr>
          <a:xfrm>
            <a:off x="9085943" y="6633029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/>
          <p:cNvSpPr txBox="1"/>
          <p:nvPr/>
        </p:nvSpPr>
        <p:spPr>
          <a:xfrm>
            <a:off x="9616109" y="6581001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Favor otras …                Favor TC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0" y="4174094"/>
            <a:ext cx="5124060" cy="623278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b="1" dirty="0">
                <a:solidFill>
                  <a:schemeClr val="tx2">
                    <a:lumMod val="50000"/>
                  </a:schemeClr>
                </a:solidFill>
              </a:rPr>
              <a:t>Acomodo de los estudios: </a:t>
            </a:r>
            <a:r>
              <a:rPr lang="es-MX" sz="1200" dirty="0">
                <a:solidFill>
                  <a:schemeClr val="tx2">
                    <a:lumMod val="50000"/>
                  </a:schemeClr>
                </a:solidFill>
              </a:rPr>
              <a:t>cada estudio está en un renglón. Sus datos por grupo (eventos y N total del grupo), el peso del estudio para el resultado final, y  el riesgo relativo.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283199" y="2699658"/>
            <a:ext cx="6125029" cy="130628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/>
          <p:cNvSpPr/>
          <p:nvPr/>
        </p:nvSpPr>
        <p:spPr>
          <a:xfrm>
            <a:off x="6139543" y="422838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/>
          <p:cNvSpPr/>
          <p:nvPr/>
        </p:nvSpPr>
        <p:spPr>
          <a:xfrm>
            <a:off x="6183086" y="297652"/>
            <a:ext cx="2148114" cy="25321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CuadroTexto 26"/>
          <p:cNvSpPr txBox="1"/>
          <p:nvPr/>
        </p:nvSpPr>
        <p:spPr>
          <a:xfrm>
            <a:off x="6183086" y="297652"/>
            <a:ext cx="2148114" cy="28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TC                       Otras terapias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751006" y="2316005"/>
            <a:ext cx="1582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ECCA revisado:</a:t>
            </a:r>
            <a:br>
              <a:rPr lang="es-MX" i="1" dirty="0"/>
            </a:br>
            <a:r>
              <a:rPr lang="es-MX" i="1" dirty="0"/>
              <a:t>-10/14 en TC</a:t>
            </a:r>
            <a:br>
              <a:rPr lang="es-MX" i="1" dirty="0"/>
            </a:br>
            <a:r>
              <a:rPr lang="es-MX" i="1" dirty="0"/>
              <a:t>-11/11 en TCC</a:t>
            </a:r>
          </a:p>
        </p:txBody>
      </p:sp>
      <p:cxnSp>
        <p:nvCxnSpPr>
          <p:cNvPr id="29" name="Conector recto de flecha 28"/>
          <p:cNvCxnSpPr>
            <a:stCxn id="28" idx="3"/>
          </p:cNvCxnSpPr>
          <p:nvPr/>
        </p:nvCxnSpPr>
        <p:spPr>
          <a:xfrm>
            <a:off x="4333042" y="2777670"/>
            <a:ext cx="89111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994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6088559"/>
            <a:ext cx="51240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 err="1"/>
              <a:t>Shinohara</a:t>
            </a:r>
            <a:r>
              <a:rPr lang="es-MX" sz="1100" dirty="0"/>
              <a:t> K, </a:t>
            </a:r>
            <a:r>
              <a:rPr lang="es-MX" sz="1100" dirty="0" err="1"/>
              <a:t>Honyashiki</a:t>
            </a:r>
            <a:r>
              <a:rPr lang="es-MX" sz="1100" dirty="0"/>
              <a:t> M, </a:t>
            </a:r>
            <a:r>
              <a:rPr lang="es-MX" sz="1100" dirty="0" err="1"/>
              <a:t>Imai</a:t>
            </a:r>
            <a:r>
              <a:rPr lang="es-MX" sz="1100" dirty="0"/>
              <a:t> H, </a:t>
            </a:r>
            <a:r>
              <a:rPr lang="es-MX" sz="1100" dirty="0" err="1"/>
              <a:t>Hunot</a:t>
            </a:r>
            <a:r>
              <a:rPr lang="es-MX" sz="1100" dirty="0"/>
              <a:t> V, </a:t>
            </a:r>
            <a:r>
              <a:rPr lang="es-MX" sz="1100" dirty="0" err="1"/>
              <a:t>Caldwell</a:t>
            </a:r>
            <a:r>
              <a:rPr lang="es-MX" sz="1100" dirty="0"/>
              <a:t> DM, Davies P, Moore THM, </a:t>
            </a:r>
            <a:r>
              <a:rPr lang="es-MX" sz="1100" dirty="0" err="1"/>
              <a:t>Furukawa</a:t>
            </a:r>
            <a:r>
              <a:rPr lang="es-MX" sz="1100" dirty="0"/>
              <a:t> TA, Churchill R. </a:t>
            </a:r>
            <a:r>
              <a:rPr lang="en-US" sz="1100" dirty="0" err="1"/>
              <a:t>Behavioural</a:t>
            </a:r>
            <a:r>
              <a:rPr lang="en-US" sz="1100" dirty="0"/>
              <a:t> therapies versus other psychological therapies for depression. </a:t>
            </a:r>
            <a:r>
              <a:rPr lang="en-US" sz="1100" i="1" dirty="0"/>
              <a:t>Cochrane Database of Systematic Reviews </a:t>
            </a:r>
            <a:r>
              <a:rPr lang="en-US" sz="1100" dirty="0"/>
              <a:t>2013, Issue 10. Art. </a:t>
            </a:r>
            <a:r>
              <a:rPr lang="es-MX" sz="1100" dirty="0"/>
              <a:t>No.: CD008696. DOI: 10.1002/14651858.CD008696.pub2.</a:t>
            </a:r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60" y="1"/>
            <a:ext cx="7067939" cy="685800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-2" y="3653376"/>
            <a:ext cx="512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Anatomía del meta-análisis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5283199" y="3556000"/>
            <a:ext cx="6125029" cy="856343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/>
          <p:cNvSpPr/>
          <p:nvPr/>
        </p:nvSpPr>
        <p:spPr>
          <a:xfrm>
            <a:off x="-2" y="4807131"/>
            <a:ext cx="5124060" cy="667659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b="1" dirty="0">
                <a:solidFill>
                  <a:schemeClr val="tx2">
                    <a:lumMod val="50000"/>
                  </a:schemeClr>
                </a:solidFill>
              </a:rPr>
              <a:t>Subgrupo:</a:t>
            </a:r>
            <a:r>
              <a:rPr lang="es-MX" sz="1200" dirty="0">
                <a:solidFill>
                  <a:schemeClr val="tx2">
                    <a:lumMod val="50000"/>
                  </a:schemeClr>
                </a:solidFill>
              </a:rPr>
              <a:t> se presenta cada estudio con sus resultados a la derecha. En la parte inferior del Subgrupo aparecen medidas de heterogeneidad (I²) y del efecto global.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-2" y="584774"/>
            <a:ext cx="5124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200" b="1" dirty="0"/>
              <a:t>Resultados </a:t>
            </a:r>
            <a:r>
              <a:rPr lang="es-MX" sz="3600" dirty="0"/>
              <a:t>(1.1)</a:t>
            </a:r>
          </a:p>
          <a:p>
            <a:r>
              <a:rPr lang="es-MX" sz="3600" i="1" dirty="0"/>
              <a:t>respuesta</a:t>
            </a:r>
          </a:p>
          <a:p>
            <a:endParaRPr lang="es-MX" sz="3600" i="1" dirty="0"/>
          </a:p>
          <a:p>
            <a:r>
              <a:rPr lang="es-MX" sz="3600" i="1" dirty="0"/>
              <a:t>TC vs Otro</a:t>
            </a:r>
            <a:endParaRPr lang="es-MX" sz="3600" dirty="0"/>
          </a:p>
        </p:txBody>
      </p:sp>
      <p:sp>
        <p:nvSpPr>
          <p:cNvPr id="12" name="Rectángulo 11"/>
          <p:cNvSpPr/>
          <p:nvPr/>
        </p:nvSpPr>
        <p:spPr>
          <a:xfrm>
            <a:off x="5283198" y="657344"/>
            <a:ext cx="6125029" cy="2768027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/>
          <p:cNvSpPr/>
          <p:nvPr/>
        </p:nvSpPr>
        <p:spPr>
          <a:xfrm>
            <a:off x="5283198" y="4528457"/>
            <a:ext cx="6125029" cy="740230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/>
          <p:cNvSpPr/>
          <p:nvPr/>
        </p:nvSpPr>
        <p:spPr>
          <a:xfrm>
            <a:off x="5283198" y="5377357"/>
            <a:ext cx="6125029" cy="711202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/>
          <p:cNvSpPr/>
          <p:nvPr/>
        </p:nvSpPr>
        <p:spPr>
          <a:xfrm>
            <a:off x="9085943" y="6633029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uadroTexto 20"/>
          <p:cNvSpPr txBox="1"/>
          <p:nvPr/>
        </p:nvSpPr>
        <p:spPr>
          <a:xfrm>
            <a:off x="9616109" y="6581001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Favor otras …                Favor TC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6139543" y="422838"/>
            <a:ext cx="2235200" cy="1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CuadroTexto 25"/>
          <p:cNvSpPr txBox="1"/>
          <p:nvPr/>
        </p:nvSpPr>
        <p:spPr>
          <a:xfrm>
            <a:off x="6183086" y="297652"/>
            <a:ext cx="2148114" cy="28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TC                       Otras terapias</a:t>
            </a:r>
          </a:p>
        </p:txBody>
      </p:sp>
    </p:spTree>
    <p:extLst>
      <p:ext uri="{BB962C8B-B14F-4D97-AF65-F5344CB8AC3E}">
        <p14:creationId xmlns:p14="http://schemas.microsoft.com/office/powerpoint/2010/main" val="427623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3731</TotalTime>
  <Words>5749</Words>
  <Application>Microsoft Office PowerPoint</Application>
  <PresentationFormat>Widescreen</PresentationFormat>
  <Paragraphs>699</Paragraphs>
  <Slides>115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4" baseType="lpstr">
      <vt:lpstr>Arial</vt:lpstr>
      <vt:lpstr>Calibri</vt:lpstr>
      <vt:lpstr>Calibri Light</vt:lpstr>
      <vt:lpstr>Georgia</vt:lpstr>
      <vt:lpstr>Gotham Black</vt:lpstr>
      <vt:lpstr>Lato</vt:lpstr>
      <vt:lpstr>PT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ortiz</dc:creator>
  <cp:lastModifiedBy>Castiello de Obeso, Santiago</cp:lastModifiedBy>
  <cp:revision>166</cp:revision>
  <dcterms:created xsi:type="dcterms:W3CDTF">2016-10-08T19:40:24Z</dcterms:created>
  <dcterms:modified xsi:type="dcterms:W3CDTF">2025-06-14T14:09:29Z</dcterms:modified>
</cp:coreProperties>
</file>